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52"/>
  </p:notesMasterIdLst>
  <p:handoutMasterIdLst>
    <p:handoutMasterId r:id="rId53"/>
  </p:handoutMasterIdLst>
  <p:sldIdLst>
    <p:sldId id="425" r:id="rId2"/>
    <p:sldId id="427" r:id="rId3"/>
    <p:sldId id="428" r:id="rId4"/>
    <p:sldId id="481" r:id="rId5"/>
    <p:sldId id="480" r:id="rId6"/>
    <p:sldId id="482" r:id="rId7"/>
    <p:sldId id="478" r:id="rId8"/>
    <p:sldId id="426" r:id="rId9"/>
    <p:sldId id="432" r:id="rId10"/>
    <p:sldId id="316" r:id="rId11"/>
    <p:sldId id="257" r:id="rId12"/>
    <p:sldId id="261" r:id="rId13"/>
    <p:sldId id="317" r:id="rId14"/>
    <p:sldId id="449" r:id="rId15"/>
    <p:sldId id="448" r:id="rId16"/>
    <p:sldId id="473" r:id="rId17"/>
    <p:sldId id="474" r:id="rId18"/>
    <p:sldId id="475" r:id="rId19"/>
    <p:sldId id="476" r:id="rId20"/>
    <p:sldId id="433" r:id="rId21"/>
    <p:sldId id="431" r:id="rId22"/>
    <p:sldId id="429" r:id="rId23"/>
    <p:sldId id="434" r:id="rId24"/>
    <p:sldId id="459" r:id="rId25"/>
    <p:sldId id="435" r:id="rId26"/>
    <p:sldId id="460" r:id="rId27"/>
    <p:sldId id="461" r:id="rId28"/>
    <p:sldId id="462" r:id="rId29"/>
    <p:sldId id="329" r:id="rId30"/>
    <p:sldId id="330" r:id="rId31"/>
    <p:sldId id="331" r:id="rId32"/>
    <p:sldId id="469" r:id="rId33"/>
    <p:sldId id="470" r:id="rId34"/>
    <p:sldId id="471" r:id="rId35"/>
    <p:sldId id="292" r:id="rId36"/>
    <p:sldId id="295" r:id="rId37"/>
    <p:sldId id="293" r:id="rId38"/>
    <p:sldId id="294" r:id="rId39"/>
    <p:sldId id="477" r:id="rId40"/>
    <p:sldId id="301" r:id="rId41"/>
    <p:sldId id="302" r:id="rId42"/>
    <p:sldId id="304" r:id="rId43"/>
    <p:sldId id="305" r:id="rId44"/>
    <p:sldId id="472" r:id="rId45"/>
    <p:sldId id="306" r:id="rId46"/>
    <p:sldId id="307" r:id="rId47"/>
    <p:sldId id="308" r:id="rId48"/>
    <p:sldId id="309" r:id="rId49"/>
    <p:sldId id="468" r:id="rId50"/>
    <p:sldId id="479" r:id="rId51"/>
  </p:sldIdLst>
  <p:sldSz cx="9144000" cy="6858000" type="screen4x3"/>
  <p:notesSz cx="6858000" cy="9144000"/>
  <p:custShowLst>
    <p:custShow name="Custom Show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FF"/>
    <a:srgbClr val="0061FF"/>
    <a:srgbClr val="0039FF"/>
    <a:srgbClr val="FCFFCE"/>
    <a:srgbClr val="FEC409"/>
    <a:srgbClr val="FFFECC"/>
    <a:srgbClr val="FFFDCA"/>
    <a:srgbClr val="D7A100"/>
    <a:srgbClr val="009C46"/>
    <a:srgbClr val="FFED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92867"/>
  </p:normalViewPr>
  <p:slideViewPr>
    <p:cSldViewPr snapToGrid="0" snapToObjects="1">
      <p:cViewPr varScale="1">
        <p:scale>
          <a:sx n="82" d="100"/>
          <a:sy n="82" d="100"/>
        </p:scale>
        <p:origin x="176" y="936"/>
      </p:cViewPr>
      <p:guideLst>
        <p:guide orient="horz" pos="2160"/>
        <p:guide pos="2880"/>
      </p:guideLst>
    </p:cSldViewPr>
  </p:slideViewPr>
  <p:outlineViewPr>
    <p:cViewPr>
      <p:scale>
        <a:sx n="33" d="100"/>
        <a:sy n="33" d="100"/>
      </p:scale>
      <p:origin x="0" y="-159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6E307-E50E-0742-A687-0CABD3AB1B41}" type="datetimeFigureOut">
              <a:rPr lang="en-US" smtClean="0"/>
              <a:t>4/5/19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D0BFCB-AF89-2543-A37E-4D160611EBFC}" type="slidenum">
              <a:rPr lang="en-US" smtClean="0"/>
              <a:t>‹#›</a:t>
            </a:fld>
            <a:endParaRPr lang="en-US"/>
          </a:p>
        </p:txBody>
      </p:sp>
    </p:spTree>
    <p:extLst>
      <p:ext uri="{BB962C8B-B14F-4D97-AF65-F5344CB8AC3E}">
        <p14:creationId xmlns:p14="http://schemas.microsoft.com/office/powerpoint/2010/main" val="29460121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C5FD0-2FFD-6841-A782-6EA43E403C00}" type="datetimeFigureOut">
              <a:rPr lang="en-US" smtClean="0"/>
              <a:t>4/5/19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C8C12-687C-8C48-A63E-8FEAB215AE70}" type="slidenum">
              <a:rPr lang="en-US" smtClean="0"/>
              <a:t>‹#›</a:t>
            </a:fld>
            <a:endParaRPr lang="en-US"/>
          </a:p>
        </p:txBody>
      </p:sp>
    </p:spTree>
    <p:extLst>
      <p:ext uri="{BB962C8B-B14F-4D97-AF65-F5344CB8AC3E}">
        <p14:creationId xmlns:p14="http://schemas.microsoft.com/office/powerpoint/2010/main" val="11046228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Visible_spectrum" TargetMode="External"/><Relationship Id="rId13" Type="http://schemas.openxmlformats.org/officeDocument/2006/relationships/hyperlink" Target="https://en.wikipedia.org/wiki/Betelgeuse" TargetMode="External"/><Relationship Id="rId18" Type="http://schemas.openxmlformats.org/officeDocument/2006/relationships/hyperlink" Target="https://en.wikipedia.org/wiki/Mammals" TargetMode="External"/><Relationship Id="rId3" Type="http://schemas.openxmlformats.org/officeDocument/2006/relationships/hyperlink" Target="https://en.wikipedia.org/wiki/Blow_torch" TargetMode="External"/><Relationship Id="rId21" Type="http://schemas.openxmlformats.org/officeDocument/2006/relationships/hyperlink" Target="https://en.wikipedia.org/wiki/Fluorescent_lights" TargetMode="External"/><Relationship Id="rId7" Type="http://schemas.openxmlformats.org/officeDocument/2006/relationships/hyperlink" Target="https://en.wikipedia.org/wiki/Light_dimmer" TargetMode="External"/><Relationship Id="rId12" Type="http://schemas.openxmlformats.org/officeDocument/2006/relationships/hyperlink" Target="https://en.wikipedia.org/wiki/Orion_(constellation)" TargetMode="External"/><Relationship Id="rId17" Type="http://schemas.openxmlformats.org/officeDocument/2006/relationships/hyperlink" Target="https://en.wikipedia.org/wiki/Stars" TargetMode="External"/><Relationship Id="rId25" Type="http://schemas.openxmlformats.org/officeDocument/2006/relationships/hyperlink" Target="https://en.wikipedia.org/wiki/Color_temperature" TargetMode="External"/><Relationship Id="rId2" Type="http://schemas.openxmlformats.org/officeDocument/2006/relationships/slide" Target="../slides/slide47.xml"/><Relationship Id="rId16" Type="http://schemas.openxmlformats.org/officeDocument/2006/relationships/hyperlink" Target="https://en.wikipedia.org/wiki/Mintaka" TargetMode="External"/><Relationship Id="rId20" Type="http://schemas.openxmlformats.org/officeDocument/2006/relationships/hyperlink" Target="https://en.wikipedia.org/wiki/Thermographic_camera" TargetMode="External"/><Relationship Id="rId1" Type="http://schemas.openxmlformats.org/officeDocument/2006/relationships/notesMaster" Target="../notesMasters/notesMaster1.xml"/><Relationship Id="rId6" Type="http://schemas.openxmlformats.org/officeDocument/2006/relationships/hyperlink" Target="https://en.wikipedia.org/wiki/Incandescent_light_bulb" TargetMode="External"/><Relationship Id="rId11" Type="http://schemas.openxmlformats.org/officeDocument/2006/relationships/hyperlink" Target="https://en.wikipedia.org/wiki/Wien's_displacement_law#cite_note-3" TargetMode="External"/><Relationship Id="rId24" Type="http://schemas.openxmlformats.org/officeDocument/2006/relationships/hyperlink" Target="https://en.wikipedia.org/wiki/Photoflash" TargetMode="External"/><Relationship Id="rId5" Type="http://schemas.openxmlformats.org/officeDocument/2006/relationships/hyperlink" Target="https://en.wikipedia.org/wiki/Infrared" TargetMode="External"/><Relationship Id="rId15" Type="http://schemas.openxmlformats.org/officeDocument/2006/relationships/hyperlink" Target="https://en.wikipedia.org/wiki/Bellatrix" TargetMode="External"/><Relationship Id="rId23" Type="http://schemas.openxmlformats.org/officeDocument/2006/relationships/hyperlink" Target="https://en.wikipedia.org/wiki/Computer_monitor" TargetMode="External"/><Relationship Id="rId10" Type="http://schemas.openxmlformats.org/officeDocument/2006/relationships/hyperlink" Target="https://en.wikipedia.org/wiki/Wien's_displacement_law#cite_note-2" TargetMode="External"/><Relationship Id="rId19" Type="http://schemas.openxmlformats.org/officeDocument/2006/relationships/hyperlink" Target="https://en.wikipedia.org/wiki/Pit_viper" TargetMode="External"/><Relationship Id="rId4" Type="http://schemas.openxmlformats.org/officeDocument/2006/relationships/hyperlink" Target="https://en.wikipedia.org/wiki/Visible_wavelength" TargetMode="External"/><Relationship Id="rId9" Type="http://schemas.openxmlformats.org/officeDocument/2006/relationships/hyperlink" Target="https://en.wikipedia.org/wiki/Sun" TargetMode="External"/><Relationship Id="rId14" Type="http://schemas.openxmlformats.org/officeDocument/2006/relationships/hyperlink" Target="https://en.wikipedia.org/wiki/Rigel" TargetMode="External"/><Relationship Id="rId22" Type="http://schemas.openxmlformats.org/officeDocument/2006/relationships/hyperlink" Target="https://en.wikipedia.org/wiki/LED_light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6</a:t>
            </a:fld>
            <a:endParaRPr lang="en-US"/>
          </a:p>
        </p:txBody>
      </p:sp>
    </p:spTree>
    <p:extLst>
      <p:ext uri="{BB962C8B-B14F-4D97-AF65-F5344CB8AC3E}">
        <p14:creationId xmlns:p14="http://schemas.microsoft.com/office/powerpoint/2010/main" val="133921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37</a:t>
            </a:fld>
            <a:endParaRPr lang="en-US"/>
          </a:p>
        </p:txBody>
      </p:sp>
    </p:spTree>
    <p:extLst>
      <p:ext uri="{BB962C8B-B14F-4D97-AF65-F5344CB8AC3E}">
        <p14:creationId xmlns:p14="http://schemas.microsoft.com/office/powerpoint/2010/main" val="55321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39</a:t>
            </a:fld>
            <a:endParaRPr lang="en-US"/>
          </a:p>
        </p:txBody>
      </p:sp>
    </p:spTree>
    <p:extLst>
      <p:ext uri="{BB962C8B-B14F-4D97-AF65-F5344CB8AC3E}">
        <p14:creationId xmlns:p14="http://schemas.microsoft.com/office/powerpoint/2010/main" val="53188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40</a:t>
            </a:fld>
            <a:endParaRPr lang="en-US"/>
          </a:p>
        </p:txBody>
      </p:sp>
    </p:spTree>
    <p:extLst>
      <p:ext uri="{BB962C8B-B14F-4D97-AF65-F5344CB8AC3E}">
        <p14:creationId xmlns:p14="http://schemas.microsoft.com/office/powerpoint/2010/main" val="181617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41</a:t>
            </a:fld>
            <a:endParaRPr lang="en-US"/>
          </a:p>
        </p:txBody>
      </p:sp>
    </p:spTree>
    <p:extLst>
      <p:ext uri="{BB962C8B-B14F-4D97-AF65-F5344CB8AC3E}">
        <p14:creationId xmlns:p14="http://schemas.microsoft.com/office/powerpoint/2010/main" val="426270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42</a:t>
            </a:fld>
            <a:endParaRPr lang="en-US"/>
          </a:p>
        </p:txBody>
      </p:sp>
    </p:spTree>
    <p:extLst>
      <p:ext uri="{BB962C8B-B14F-4D97-AF65-F5344CB8AC3E}">
        <p14:creationId xmlns:p14="http://schemas.microsoft.com/office/powerpoint/2010/main" val="2453177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43</a:t>
            </a:fld>
            <a:endParaRPr lang="en-US"/>
          </a:p>
        </p:txBody>
      </p:sp>
    </p:spTree>
    <p:extLst>
      <p:ext uri="{BB962C8B-B14F-4D97-AF65-F5344CB8AC3E}">
        <p14:creationId xmlns:p14="http://schemas.microsoft.com/office/powerpoint/2010/main" val="64203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44</a:t>
            </a:fld>
            <a:endParaRPr lang="en-US"/>
          </a:p>
        </p:txBody>
      </p:sp>
    </p:spTree>
    <p:extLst>
      <p:ext uri="{BB962C8B-B14F-4D97-AF65-F5344CB8AC3E}">
        <p14:creationId xmlns:p14="http://schemas.microsoft.com/office/powerpoint/2010/main" val="409063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45</a:t>
            </a:fld>
            <a:endParaRPr lang="en-US"/>
          </a:p>
        </p:txBody>
      </p:sp>
    </p:spTree>
    <p:extLst>
      <p:ext uri="{BB962C8B-B14F-4D97-AF65-F5344CB8AC3E}">
        <p14:creationId xmlns:p14="http://schemas.microsoft.com/office/powerpoint/2010/main" val="48136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Wien's displacement law is relevant to some everyday experiences: </a:t>
            </a:r>
          </a:p>
          <a:p>
            <a:r>
              <a:rPr lang="en-US" dirty="0"/>
              <a:t>A piece of metal heated by a </a:t>
            </a:r>
            <a:r>
              <a:rPr lang="en-US" dirty="0">
                <a:hlinkClick r:id="rId3" tooltip="Blow torch"/>
              </a:rPr>
              <a:t>blow torch</a:t>
            </a:r>
            <a:r>
              <a:rPr lang="en-US" dirty="0"/>
              <a:t> first becomes "red hot" as the very longest </a:t>
            </a:r>
            <a:r>
              <a:rPr lang="en-US" dirty="0">
                <a:hlinkClick r:id="rId4" tooltip="Visible wavelength"/>
              </a:rPr>
              <a:t>visible wavelengths</a:t>
            </a:r>
            <a:r>
              <a:rPr lang="en-US" dirty="0"/>
              <a:t> appear red, then becomes more orange-red as the temperature is increased, and at very high temperatures would be described as "white hot" as shorter and shorter wavelengths come to predominate the black body emission spectrum. Before it had even reached the red hot temperature, the thermal emission was mainly at longer </a:t>
            </a:r>
            <a:r>
              <a:rPr lang="en-US" dirty="0">
                <a:hlinkClick r:id="rId5" tooltip="Infrared"/>
              </a:rPr>
              <a:t>infrared</a:t>
            </a:r>
            <a:r>
              <a:rPr lang="en-US" dirty="0"/>
              <a:t> wavelengths, which are not visible; nevertheless, that radiation could be felt as it warms one's nearby skin.</a:t>
            </a:r>
          </a:p>
          <a:p>
            <a:endParaRPr lang="en-US" dirty="0"/>
          </a:p>
          <a:p>
            <a:r>
              <a:rPr lang="en-US" dirty="0"/>
              <a:t>One easily observes changes in the color of an </a:t>
            </a:r>
            <a:r>
              <a:rPr lang="en-US" dirty="0">
                <a:hlinkClick r:id="rId6" tooltip="Incandescent light bulb"/>
              </a:rPr>
              <a:t>incandescent light bulb</a:t>
            </a:r>
            <a:r>
              <a:rPr lang="en-US" dirty="0"/>
              <a:t> (which produces light through thermal radiation) as the temperature of its filament is varied by a </a:t>
            </a:r>
            <a:r>
              <a:rPr lang="en-US" dirty="0">
                <a:hlinkClick r:id="rId7" tooltip="Light dimmer"/>
              </a:rPr>
              <a:t>light dimmer</a:t>
            </a:r>
            <a:r>
              <a:rPr lang="en-US" dirty="0"/>
              <a:t>. As the light is dimmed and the filament temperature decreases, the distribution of color shifts toward longer wavelengths and the light appears redder, as well as dimmer.</a:t>
            </a:r>
          </a:p>
          <a:p>
            <a:r>
              <a:rPr lang="en-US" dirty="0"/>
              <a:t>A wood fire at 1500 K puts out peak radiation at about 2000 nm. 98% of its radiation is at wavelengths longer than 1000 nm, and only a tiny proportion at </a:t>
            </a:r>
            <a:r>
              <a:rPr lang="en-US" dirty="0">
                <a:hlinkClick r:id="rId8" tooltip="Visible spectrum"/>
              </a:rPr>
              <a:t>visible wavelengths</a:t>
            </a:r>
            <a:r>
              <a:rPr lang="en-US" dirty="0"/>
              <a:t> (390-700 nm). Consequently, a campfire can keep one warm but is a poor source of visible light.</a:t>
            </a:r>
          </a:p>
          <a:p>
            <a:endParaRPr lang="en-US" dirty="0"/>
          </a:p>
          <a:p>
            <a:r>
              <a:rPr lang="en-US" dirty="0"/>
              <a:t>The effective temperature of the </a:t>
            </a:r>
            <a:r>
              <a:rPr lang="en-US" dirty="0">
                <a:hlinkClick r:id="rId9" tooltip="Sun"/>
              </a:rPr>
              <a:t>Sun</a:t>
            </a:r>
            <a:r>
              <a:rPr lang="en-US" dirty="0"/>
              <a:t> is 5778 K. Using Wien's law, one finds a peak emission per nanometer (of wavelength) at a wavelength of about 500 nm, in the green portion of the spectrum near the peak sensitivity of the human eye.</a:t>
            </a:r>
            <a:r>
              <a:rPr lang="en-US" baseline="30000" dirty="0">
                <a:hlinkClick r:id="rId10"/>
              </a:rPr>
              <a:t>[2]</a:t>
            </a:r>
            <a:r>
              <a:rPr lang="en-US" baseline="30000" dirty="0">
                <a:hlinkClick r:id="rId11"/>
              </a:rPr>
              <a:t>[3]</a:t>
            </a:r>
            <a:r>
              <a:rPr lang="en-US" dirty="0"/>
              <a:t> On the other hand, in terms of power per unit optical frequency, the Sun's peak emission is at 343 THz or a wavelength of 883 nm in the near infrared. In terms of power per percentage bandwidth, the peak is at about 635 nm, a red wavelength. Regardless of how one wants to plot the spectrum, about half of the sun's radiation is at wavelengths shorter than 710 nm, about the limit of the human vision. Of that, about 12% is at wavelengths shorter than 400 nm, ultraviolet wavelengths, which cannot be seen. It can be appreciated that a rather large amount of the Sun's radiation falls in the fairly small </a:t>
            </a:r>
            <a:r>
              <a:rPr lang="en-US" dirty="0">
                <a:hlinkClick r:id="rId8" tooltip="Visible spectrum"/>
              </a:rPr>
              <a:t>visible spectrum</a:t>
            </a:r>
            <a:r>
              <a:rPr lang="en-US" dirty="0"/>
              <a:t>.</a:t>
            </a:r>
          </a:p>
          <a:p>
            <a:r>
              <a:rPr lang="en-US" dirty="0">
                <a:effectLst/>
              </a:rPr>
              <a:t>The color of a star is determined by its temperature, according to Wien's law. In the constellation of </a:t>
            </a:r>
            <a:r>
              <a:rPr lang="en-US" dirty="0">
                <a:effectLst/>
                <a:hlinkClick r:id="rId12" tooltip="Orion (constellation)"/>
              </a:rPr>
              <a:t>Orion</a:t>
            </a:r>
            <a:r>
              <a:rPr lang="en-US" dirty="0">
                <a:effectLst/>
              </a:rPr>
              <a:t>, one can compare </a:t>
            </a:r>
            <a:r>
              <a:rPr lang="en-US" dirty="0">
                <a:effectLst/>
                <a:hlinkClick r:id="rId13" tooltip="Betelgeuse"/>
              </a:rPr>
              <a:t>Betelgeuse</a:t>
            </a:r>
            <a:r>
              <a:rPr lang="en-US" dirty="0">
                <a:effectLst/>
              </a:rPr>
              <a:t> (</a:t>
            </a:r>
            <a:r>
              <a:rPr lang="en-US" i="1" dirty="0">
                <a:effectLst/>
              </a:rPr>
              <a:t>T</a:t>
            </a:r>
            <a:r>
              <a:rPr lang="en-US" dirty="0">
                <a:effectLst/>
              </a:rPr>
              <a:t> ≈ 3300 K, upper left), </a:t>
            </a:r>
            <a:r>
              <a:rPr lang="en-US" dirty="0">
                <a:effectLst/>
                <a:hlinkClick r:id="rId14" tooltip="Rigel"/>
              </a:rPr>
              <a:t>Rigel</a:t>
            </a:r>
            <a:r>
              <a:rPr lang="en-US" dirty="0">
                <a:effectLst/>
              </a:rPr>
              <a:t> (</a:t>
            </a:r>
            <a:r>
              <a:rPr lang="en-US" i="1" dirty="0">
                <a:effectLst/>
              </a:rPr>
              <a:t>T</a:t>
            </a:r>
            <a:r>
              <a:rPr lang="en-US" dirty="0">
                <a:effectLst/>
              </a:rPr>
              <a:t> = 12100 K, bottom right), </a:t>
            </a:r>
            <a:r>
              <a:rPr lang="en-US" dirty="0">
                <a:effectLst/>
                <a:hlinkClick r:id="rId15" tooltip="Bellatrix"/>
              </a:rPr>
              <a:t>Bellatrix</a:t>
            </a:r>
            <a:r>
              <a:rPr lang="en-US" dirty="0">
                <a:effectLst/>
              </a:rPr>
              <a:t> (</a:t>
            </a:r>
            <a:r>
              <a:rPr lang="en-US" i="1" dirty="0">
                <a:effectLst/>
              </a:rPr>
              <a:t>T</a:t>
            </a:r>
            <a:r>
              <a:rPr lang="en-US" dirty="0">
                <a:effectLst/>
              </a:rPr>
              <a:t> = 22000 K, upper right), and </a:t>
            </a:r>
            <a:r>
              <a:rPr lang="en-US" dirty="0">
                <a:effectLst/>
                <a:hlinkClick r:id="rId16" tooltip="Mintaka"/>
              </a:rPr>
              <a:t>Mintaka</a:t>
            </a:r>
            <a:r>
              <a:rPr lang="en-US" dirty="0">
                <a:effectLst/>
              </a:rPr>
              <a:t> (</a:t>
            </a:r>
            <a:r>
              <a:rPr lang="en-US" i="1" dirty="0">
                <a:effectLst/>
              </a:rPr>
              <a:t>T</a:t>
            </a:r>
            <a:r>
              <a:rPr lang="en-US" dirty="0">
                <a:effectLst/>
              </a:rPr>
              <a:t> = 31800 K, rightmost of the 3 "belt stars" in the middle).</a:t>
            </a:r>
          </a:p>
          <a:p>
            <a:endParaRPr lang="en-US" dirty="0">
              <a:effectLst/>
            </a:endParaRPr>
          </a:p>
          <a:p>
            <a:r>
              <a:rPr lang="en-US" dirty="0"/>
              <a:t>The preponderance of emission in the visible range, however, is not the case in most </a:t>
            </a:r>
            <a:r>
              <a:rPr lang="en-US" dirty="0">
                <a:hlinkClick r:id="rId17" tooltip="Stars"/>
              </a:rPr>
              <a:t>stars</a:t>
            </a:r>
            <a:r>
              <a:rPr lang="en-US" dirty="0"/>
              <a:t>. The hot supergiant </a:t>
            </a:r>
            <a:r>
              <a:rPr lang="en-US" dirty="0">
                <a:hlinkClick r:id="rId14" tooltip="Rigel"/>
              </a:rPr>
              <a:t>Rigel</a:t>
            </a:r>
            <a:r>
              <a:rPr lang="en-US" dirty="0"/>
              <a:t> emits 60% of its light in the ultraviolet, while the cool supergiant </a:t>
            </a:r>
            <a:r>
              <a:rPr lang="en-US" dirty="0">
                <a:hlinkClick r:id="rId13" tooltip="Betelgeuse"/>
              </a:rPr>
              <a:t>Betelgeuse</a:t>
            </a:r>
            <a:r>
              <a:rPr lang="en-US" dirty="0"/>
              <a:t> emits 85% of its light at infrared wavelengths. With both stars prominent in the constellation of </a:t>
            </a:r>
            <a:r>
              <a:rPr lang="en-US" dirty="0">
                <a:hlinkClick r:id="rId12" tooltip="Orion (constellation)"/>
              </a:rPr>
              <a:t>Orion</a:t>
            </a:r>
            <a:r>
              <a:rPr lang="en-US" dirty="0"/>
              <a:t>, one can easily appreciate the color difference between the blue-white </a:t>
            </a:r>
            <a:r>
              <a:rPr lang="en-US" dirty="0" err="1"/>
              <a:t>Rigel</a:t>
            </a:r>
            <a:r>
              <a:rPr lang="en-US" dirty="0"/>
              <a:t> (</a:t>
            </a:r>
            <a:r>
              <a:rPr lang="en-US" i="1" dirty="0"/>
              <a:t>T</a:t>
            </a:r>
            <a:r>
              <a:rPr lang="en-US" dirty="0"/>
              <a:t> = 12100 K) and the red Betelgeuse (</a:t>
            </a:r>
            <a:r>
              <a:rPr lang="en-US" i="1" dirty="0"/>
              <a:t>T</a:t>
            </a:r>
            <a:r>
              <a:rPr lang="en-US" dirty="0"/>
              <a:t> ≈ 3300 K). While few stars are as hot as </a:t>
            </a:r>
            <a:r>
              <a:rPr lang="en-US" dirty="0" err="1"/>
              <a:t>Rigel</a:t>
            </a:r>
            <a:r>
              <a:rPr lang="en-US" dirty="0"/>
              <a:t>, stars cooler than the sun or even as cool as Betelgeuse are very commonplace.</a:t>
            </a:r>
          </a:p>
          <a:p>
            <a:endParaRPr lang="en-US" dirty="0"/>
          </a:p>
          <a:p>
            <a:r>
              <a:rPr lang="en-US" dirty="0">
                <a:hlinkClick r:id="rId18" tooltip="Mammals"/>
              </a:rPr>
              <a:t>Mammals</a:t>
            </a:r>
            <a:r>
              <a:rPr lang="en-US" dirty="0"/>
              <a:t> with a skin temperature of about 300 K emit peak radiation at around 10 </a:t>
            </a:r>
            <a:r>
              <a:rPr lang="en-US" dirty="0" err="1"/>
              <a:t>μm</a:t>
            </a:r>
            <a:r>
              <a:rPr lang="en-US" dirty="0"/>
              <a:t> in the far infrared. This is therefore the range of infrared wavelengths that </a:t>
            </a:r>
            <a:r>
              <a:rPr lang="en-US" dirty="0">
                <a:hlinkClick r:id="rId19" tooltip="Pit viper"/>
              </a:rPr>
              <a:t>pit viper</a:t>
            </a:r>
            <a:r>
              <a:rPr lang="en-US" dirty="0"/>
              <a:t> snakes and </a:t>
            </a:r>
            <a:r>
              <a:rPr lang="en-US" dirty="0">
                <a:hlinkClick r:id="rId20" tooltip="Thermographic camera"/>
              </a:rPr>
              <a:t>passive IR cameras</a:t>
            </a:r>
            <a:r>
              <a:rPr lang="en-US" dirty="0"/>
              <a:t> must sense.</a:t>
            </a:r>
          </a:p>
          <a:p>
            <a:r>
              <a:rPr lang="en-US" dirty="0"/>
              <a:t>When comparing the apparent color of lighting sources (including </a:t>
            </a:r>
            <a:r>
              <a:rPr lang="en-US" dirty="0">
                <a:hlinkClick r:id="rId21" tooltip="Fluorescent lights"/>
              </a:rPr>
              <a:t>fluorescent lights</a:t>
            </a:r>
            <a:r>
              <a:rPr lang="en-US" dirty="0"/>
              <a:t>, </a:t>
            </a:r>
            <a:r>
              <a:rPr lang="en-US" dirty="0">
                <a:hlinkClick r:id="rId22" tooltip="LED lighting"/>
              </a:rPr>
              <a:t>LED lighting</a:t>
            </a:r>
            <a:r>
              <a:rPr lang="en-US" dirty="0"/>
              <a:t>, </a:t>
            </a:r>
            <a:r>
              <a:rPr lang="en-US" dirty="0">
                <a:hlinkClick r:id="rId23" tooltip="Computer monitor"/>
              </a:rPr>
              <a:t>computer monitors</a:t>
            </a:r>
            <a:r>
              <a:rPr lang="en-US" dirty="0"/>
              <a:t>, and </a:t>
            </a:r>
            <a:r>
              <a:rPr lang="en-US" dirty="0">
                <a:hlinkClick r:id="rId24" tooltip="Photoflash"/>
              </a:rPr>
              <a:t>photoflash</a:t>
            </a:r>
            <a:r>
              <a:rPr lang="en-US" dirty="0"/>
              <a:t>), it is customary to cite the </a:t>
            </a:r>
            <a:r>
              <a:rPr lang="en-US" dirty="0">
                <a:hlinkClick r:id="rId25" tooltip="Color temperature"/>
              </a:rPr>
              <a:t>color temperature</a:t>
            </a:r>
            <a:r>
              <a:rPr lang="en-US" dirty="0"/>
              <a:t>. Although the spectra of such lights are not accurately described by the black body radiation curve, a color temperature is quoted for which black body radiation would most closely match the subjective color of that source. For instance, the blue-white fluorescent light sometimes used in an office may have a color temperature of 6500 K, whereas the reddish tint of a dimmed incandescent light may have a color temperature (and an actual filament temperature) of 2000 K. Note that the informal description of the former (bluish) color as "cool" and the latter (reddish) as "warm" is exactly opposite the actual temperature change involved in black body radiation.</a:t>
            </a:r>
          </a:p>
          <a:p>
            <a:endParaRPr lang="en-US" dirty="0"/>
          </a:p>
          <a:p>
            <a:endParaRPr lang="en-US" dirty="0"/>
          </a:p>
        </p:txBody>
      </p:sp>
      <p:sp>
        <p:nvSpPr>
          <p:cNvPr id="4" name="Slide Number Placeholder 3"/>
          <p:cNvSpPr>
            <a:spLocks noGrp="1"/>
          </p:cNvSpPr>
          <p:nvPr>
            <p:ph type="sldNum" sz="quarter" idx="10"/>
          </p:nvPr>
        </p:nvSpPr>
        <p:spPr/>
        <p:txBody>
          <a:bodyPr/>
          <a:lstStyle/>
          <a:p>
            <a:fld id="{2F604BA8-EABB-2C49-B6DC-273737D225F0}" type="slidenum">
              <a:rPr lang="en-US" smtClean="0"/>
              <a:t>46</a:t>
            </a:fld>
            <a:endParaRPr lang="en-US"/>
          </a:p>
        </p:txBody>
      </p:sp>
    </p:spTree>
    <p:extLst>
      <p:ext uri="{BB962C8B-B14F-4D97-AF65-F5344CB8AC3E}">
        <p14:creationId xmlns:p14="http://schemas.microsoft.com/office/powerpoint/2010/main" val="375047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7</a:t>
            </a:fld>
            <a:endParaRPr lang="en-US"/>
          </a:p>
        </p:txBody>
      </p:sp>
    </p:spTree>
    <p:extLst>
      <p:ext uri="{BB962C8B-B14F-4D97-AF65-F5344CB8AC3E}">
        <p14:creationId xmlns:p14="http://schemas.microsoft.com/office/powerpoint/2010/main" val="15969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7: prima, </a:t>
            </a:r>
            <a:r>
              <a:rPr lang="en-US" dirty="0" err="1"/>
              <a:t>grande</a:t>
            </a:r>
            <a:r>
              <a:rPr lang="en-US" dirty="0"/>
              <a:t> </a:t>
            </a:r>
            <a:r>
              <a:rPr lang="en-US" dirty="0" err="1"/>
              <a:t>rivoluzione</a:t>
            </a:r>
            <a:r>
              <a:rPr lang="en-US" dirty="0"/>
              <a:t>. Prima non </a:t>
            </a:r>
            <a:r>
              <a:rPr lang="en-US" dirty="0" err="1"/>
              <a:t>c'era</a:t>
            </a:r>
            <a:r>
              <a:rPr lang="en-US" dirty="0"/>
              <a:t> da </a:t>
            </a:r>
            <a:r>
              <a:rPr lang="en-US" dirty="0" err="1"/>
              <a:t>scoprire</a:t>
            </a:r>
            <a:r>
              <a:rPr lang="en-US" dirty="0"/>
              <a:t> </a:t>
            </a:r>
            <a:r>
              <a:rPr lang="en-US" dirty="0" err="1"/>
              <a:t>nulla</a:t>
            </a:r>
            <a:r>
              <a:rPr lang="en-US" dirty="0"/>
              <a:t>, Il </a:t>
            </a:r>
            <a:r>
              <a:rPr lang="en-US" dirty="0" err="1"/>
              <a:t>mondo</a:t>
            </a:r>
            <a:r>
              <a:rPr lang="en-US" dirty="0"/>
              <a:t> </a:t>
            </a:r>
            <a:r>
              <a:rPr lang="en-US" dirty="0" err="1"/>
              <a:t>si</a:t>
            </a:r>
            <a:r>
              <a:rPr lang="en-US" dirty="0"/>
              <a:t> </a:t>
            </a:r>
            <a:r>
              <a:rPr lang="en-US" dirty="0" err="1"/>
              <a:t>sapeva</a:t>
            </a:r>
            <a:r>
              <a:rPr lang="en-US" dirty="0"/>
              <a:t> </a:t>
            </a:r>
            <a:r>
              <a:rPr lang="en-US" dirty="0" err="1"/>
              <a:t>com'era</a:t>
            </a:r>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15</a:t>
            </a:fld>
            <a:endParaRPr lang="en-US"/>
          </a:p>
        </p:txBody>
      </p:sp>
    </p:spTree>
    <p:extLst>
      <p:ext uri="{BB962C8B-B14F-4D97-AF65-F5344CB8AC3E}">
        <p14:creationId xmlns:p14="http://schemas.microsoft.com/office/powerpoint/2010/main" val="121078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7: </a:t>
            </a:r>
          </a:p>
        </p:txBody>
      </p:sp>
      <p:sp>
        <p:nvSpPr>
          <p:cNvPr id="4" name="Slide Number Placeholder 3"/>
          <p:cNvSpPr>
            <a:spLocks noGrp="1"/>
          </p:cNvSpPr>
          <p:nvPr>
            <p:ph type="sldNum" sz="quarter" idx="5"/>
          </p:nvPr>
        </p:nvSpPr>
        <p:spPr/>
        <p:txBody>
          <a:bodyPr/>
          <a:lstStyle/>
          <a:p>
            <a:fld id="{7B9C8C12-687C-8C48-A63E-8FEAB215AE70}" type="slidenum">
              <a:rPr lang="en-US" smtClean="0"/>
              <a:t>16</a:t>
            </a:fld>
            <a:endParaRPr lang="en-US"/>
          </a:p>
        </p:txBody>
      </p:sp>
    </p:spTree>
    <p:extLst>
      <p:ext uri="{BB962C8B-B14F-4D97-AF65-F5344CB8AC3E}">
        <p14:creationId xmlns:p14="http://schemas.microsoft.com/office/powerpoint/2010/main" val="245625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7: </a:t>
            </a:r>
          </a:p>
        </p:txBody>
      </p:sp>
      <p:sp>
        <p:nvSpPr>
          <p:cNvPr id="4" name="Slide Number Placeholder 3"/>
          <p:cNvSpPr>
            <a:spLocks noGrp="1"/>
          </p:cNvSpPr>
          <p:nvPr>
            <p:ph type="sldNum" sz="quarter" idx="5"/>
          </p:nvPr>
        </p:nvSpPr>
        <p:spPr/>
        <p:txBody>
          <a:bodyPr/>
          <a:lstStyle/>
          <a:p>
            <a:fld id="{7B9C8C12-687C-8C48-A63E-8FEAB215AE70}" type="slidenum">
              <a:rPr lang="en-US" smtClean="0"/>
              <a:t>17</a:t>
            </a:fld>
            <a:endParaRPr lang="en-US"/>
          </a:p>
        </p:txBody>
      </p:sp>
    </p:spTree>
    <p:extLst>
      <p:ext uri="{BB962C8B-B14F-4D97-AF65-F5344CB8AC3E}">
        <p14:creationId xmlns:p14="http://schemas.microsoft.com/office/powerpoint/2010/main" val="107081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7: </a:t>
            </a:r>
          </a:p>
        </p:txBody>
      </p:sp>
      <p:sp>
        <p:nvSpPr>
          <p:cNvPr id="4" name="Slide Number Placeholder 3"/>
          <p:cNvSpPr>
            <a:spLocks noGrp="1"/>
          </p:cNvSpPr>
          <p:nvPr>
            <p:ph type="sldNum" sz="quarter" idx="5"/>
          </p:nvPr>
        </p:nvSpPr>
        <p:spPr/>
        <p:txBody>
          <a:bodyPr/>
          <a:lstStyle/>
          <a:p>
            <a:fld id="{7B9C8C12-687C-8C48-A63E-8FEAB215AE70}" type="slidenum">
              <a:rPr lang="en-US" smtClean="0"/>
              <a:t>18</a:t>
            </a:fld>
            <a:endParaRPr lang="en-US"/>
          </a:p>
        </p:txBody>
      </p:sp>
    </p:spTree>
    <p:extLst>
      <p:ext uri="{BB962C8B-B14F-4D97-AF65-F5344CB8AC3E}">
        <p14:creationId xmlns:p14="http://schemas.microsoft.com/office/powerpoint/2010/main" val="291513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C8C12-687C-8C48-A63E-8FEAB215AE70}" type="slidenum">
              <a:rPr lang="en-US" smtClean="0"/>
              <a:t>21</a:t>
            </a:fld>
            <a:endParaRPr lang="en-US"/>
          </a:p>
        </p:txBody>
      </p:sp>
    </p:spTree>
    <p:extLst>
      <p:ext uri="{BB962C8B-B14F-4D97-AF65-F5344CB8AC3E}">
        <p14:creationId xmlns:p14="http://schemas.microsoft.com/office/powerpoint/2010/main" val="90623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8261B-9B17-BC43-A2DA-AC56D47FFF2C}" type="slidenum">
              <a:rPr lang="it-IT" smtClean="0"/>
              <a:t>23</a:t>
            </a:fld>
            <a:endParaRPr lang="it-IT"/>
          </a:p>
        </p:txBody>
      </p:sp>
    </p:spTree>
    <p:extLst>
      <p:ext uri="{BB962C8B-B14F-4D97-AF65-F5344CB8AC3E}">
        <p14:creationId xmlns:p14="http://schemas.microsoft.com/office/powerpoint/2010/main" val="190387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378860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62481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58962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2166266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299179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53391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88031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17516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9161" y="6581774"/>
            <a:ext cx="604839" cy="276225"/>
          </a:xfrm>
          <a:solidFill>
            <a:schemeClr val="bg1">
              <a:lumMod val="75000"/>
            </a:schemeClr>
          </a:solidFill>
          <a:ln>
            <a:solidFill>
              <a:srgbClr val="FFFFFF"/>
            </a:solidFill>
          </a:ln>
        </p:spPr>
        <p:txBody>
          <a:bodyPr/>
          <a:lstStyle>
            <a:lvl1pPr>
              <a:defRPr>
                <a:solidFill>
                  <a:schemeClr val="bg1"/>
                </a:solidFill>
              </a:defRPr>
            </a:lvl1pPr>
          </a:lstStyle>
          <a:p>
            <a:fld id="{1744BE55-CFB6-3249-9653-5A6C656DA5B0}" type="slidenum">
              <a:rPr lang="en-US" smtClean="0"/>
              <a:pPr/>
              <a:t>‹#›</a:t>
            </a:fld>
            <a:endParaRPr lang="en-US"/>
          </a:p>
        </p:txBody>
      </p:sp>
      <p:sp>
        <p:nvSpPr>
          <p:cNvPr id="5" name="Footer Placeholder 2"/>
          <p:cNvSpPr txBox="1">
            <a:spLocks/>
          </p:cNvSpPr>
          <p:nvPr userDrawn="1"/>
        </p:nvSpPr>
        <p:spPr>
          <a:xfrm>
            <a:off x="7032624" y="6581774"/>
            <a:ext cx="1506537"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a:solidFill>
                  <a:srgbClr val="FFFFFF"/>
                </a:solidFill>
              </a:rPr>
              <a:t>Dario Menasce</a:t>
            </a:r>
          </a:p>
        </p:txBody>
      </p:sp>
      <p:sp>
        <p:nvSpPr>
          <p:cNvPr id="6" name="Footer Placeholder 2"/>
          <p:cNvSpPr txBox="1">
            <a:spLocks/>
          </p:cNvSpPr>
          <p:nvPr userDrawn="1"/>
        </p:nvSpPr>
        <p:spPr>
          <a:xfrm>
            <a:off x="2357438" y="6581774"/>
            <a:ext cx="4675186"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dirty="0">
                <a:solidFill>
                  <a:srgbClr val="FFFFFF"/>
                </a:solidFill>
              </a:rPr>
              <a:t>La crisi della fisica classica</a:t>
            </a:r>
          </a:p>
        </p:txBody>
      </p:sp>
      <p:sp>
        <p:nvSpPr>
          <p:cNvPr id="7" name="Footer Placeholder 2"/>
          <p:cNvSpPr txBox="1">
            <a:spLocks/>
          </p:cNvSpPr>
          <p:nvPr userDrawn="1"/>
        </p:nvSpPr>
        <p:spPr>
          <a:xfrm>
            <a:off x="0" y="6581774"/>
            <a:ext cx="2357438" cy="276225"/>
          </a:xfrm>
          <a:prstGeom prst="rect">
            <a:avLst/>
          </a:prstGeom>
          <a:solidFill>
            <a:srgbClr val="BFBFBF"/>
          </a:solidFill>
          <a:ln>
            <a:solidFill>
              <a:schemeClr val="bg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noProof="0" dirty="0">
                <a:solidFill>
                  <a:srgbClr val="FFFFFF"/>
                </a:solidFill>
              </a:rPr>
              <a:t>Convegno </a:t>
            </a:r>
            <a:r>
              <a:rPr lang="it-IT" noProof="0" dirty="0" err="1">
                <a:solidFill>
                  <a:srgbClr val="FFFFFF"/>
                </a:solidFill>
              </a:rPr>
              <a:t>MateInItaly</a:t>
            </a:r>
            <a:r>
              <a:rPr lang="it-IT" noProof="0" dirty="0">
                <a:solidFill>
                  <a:srgbClr val="FFFFFF"/>
                </a:solidFill>
              </a:rPr>
              <a:t> - Siena</a:t>
            </a:r>
          </a:p>
        </p:txBody>
      </p:sp>
      <p:sp>
        <p:nvSpPr>
          <p:cNvPr id="2" name="Rectangle 1">
            <a:extLst>
              <a:ext uri="{FF2B5EF4-FFF2-40B4-BE49-F238E27FC236}">
                <a16:creationId xmlns:a16="http://schemas.microsoft.com/office/drawing/2014/main" id="{07D9AC72-33ED-F545-9FAA-75A627F2052F}"/>
              </a:ext>
            </a:extLst>
          </p:cNvPr>
          <p:cNvSpPr/>
          <p:nvPr userDrawn="1"/>
        </p:nvSpPr>
        <p:spPr>
          <a:xfrm>
            <a:off x="0" y="0"/>
            <a:ext cx="9144000" cy="654799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91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8152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t>‹#›</a:t>
            </a:fld>
            <a:endParaRPr lang="en-US"/>
          </a:p>
        </p:txBody>
      </p:sp>
    </p:spTree>
    <p:extLst>
      <p:ext uri="{BB962C8B-B14F-4D97-AF65-F5344CB8AC3E}">
        <p14:creationId xmlns:p14="http://schemas.microsoft.com/office/powerpoint/2010/main" val="114794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4BE55-CFB6-3249-9653-5A6C656DA5B0}" type="slidenum">
              <a:rPr lang="en-US" smtClean="0"/>
              <a:t>‹#›</a:t>
            </a:fld>
            <a:endParaRPr lang="en-US"/>
          </a:p>
        </p:txBody>
      </p:sp>
    </p:spTree>
    <p:extLst>
      <p:ext uri="{BB962C8B-B14F-4D97-AF65-F5344CB8AC3E}">
        <p14:creationId xmlns:p14="http://schemas.microsoft.com/office/powerpoint/2010/main" val="298294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8.png"/><Relationship Id="rId7" Type="http://schemas.openxmlformats.org/officeDocument/2006/relationships/image" Target="../media/image3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00.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C253A2-0CB8-0746-BAB3-BABF121B5B59}"/>
              </a:ext>
            </a:extLst>
          </p:cNvPr>
          <p:cNvSpPr/>
          <p:nvPr/>
        </p:nvSpPr>
        <p:spPr>
          <a:xfrm>
            <a:off x="0" y="0"/>
            <a:ext cx="9144000" cy="6858000"/>
          </a:xfrm>
          <a:prstGeom prst="rect">
            <a:avLst/>
          </a:prstGeom>
          <a:solidFill>
            <a:schemeClr val="tx1"/>
          </a:solid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66260D-7738-AC4B-8BB0-E48F6E9890C9}"/>
              </a:ext>
            </a:extLst>
          </p:cNvPr>
          <p:cNvPicPr>
            <a:picLocks noChangeAspect="1"/>
          </p:cNvPicPr>
          <p:nvPr/>
        </p:nvPicPr>
        <p:blipFill>
          <a:blip r:embed="rId2"/>
          <a:stretch>
            <a:fillRect/>
          </a:stretch>
        </p:blipFill>
        <p:spPr>
          <a:xfrm>
            <a:off x="317350" y="605118"/>
            <a:ext cx="8509299" cy="5708276"/>
          </a:xfrm>
          <a:prstGeom prst="rect">
            <a:avLst/>
          </a:prstGeom>
          <a:ln w="76200">
            <a:solidFill>
              <a:srgbClr val="FFC000"/>
            </a:solidFill>
          </a:ln>
        </p:spPr>
      </p:pic>
      <p:pic>
        <p:nvPicPr>
          <p:cNvPr id="1026" name="Picture 2" descr="Image result for mateinitali 2019">
            <a:extLst>
              <a:ext uri="{FF2B5EF4-FFF2-40B4-BE49-F238E27FC236}">
                <a16:creationId xmlns:a16="http://schemas.microsoft.com/office/drawing/2014/main" id="{F809DE5F-6E53-F64F-AE9B-A936D4E9D3A4}"/>
              </a:ext>
            </a:extLst>
          </p:cNvPr>
          <p:cNvPicPr>
            <a:picLocks noChangeAspect="1" noChangeArrowheads="1"/>
          </p:cNvPicPr>
          <p:nvPr/>
        </p:nvPicPr>
        <p:blipFill>
          <a:blip r:embed="rId3">
            <a:alphaModFix amt="73000"/>
            <a:extLst>
              <a:ext uri="{28A0092B-C50C-407E-A947-70E740481C1C}">
                <a14:useLocalDpi xmlns:a14="http://schemas.microsoft.com/office/drawing/2010/main" val="0"/>
              </a:ext>
            </a:extLst>
          </a:blip>
          <a:srcRect/>
          <a:stretch>
            <a:fillRect/>
          </a:stretch>
        </p:blipFill>
        <p:spPr bwMode="auto">
          <a:xfrm>
            <a:off x="5275423" y="693683"/>
            <a:ext cx="3441594" cy="108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vingStar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CasellaDiTesto 1">
            <a:extLst>
              <a:ext uri="{FF2B5EF4-FFF2-40B4-BE49-F238E27FC236}">
                <a16:creationId xmlns:a16="http://schemas.microsoft.com/office/drawing/2014/main" id="{9CBCD22C-1C86-724B-8277-13B22156EF6F}"/>
              </a:ext>
            </a:extLst>
          </p:cNvPr>
          <p:cNvSpPr txBox="1"/>
          <p:nvPr/>
        </p:nvSpPr>
        <p:spPr>
          <a:xfrm>
            <a:off x="138953" y="191241"/>
            <a:ext cx="5347447" cy="646331"/>
          </a:xfrm>
          <a:prstGeom prst="rect">
            <a:avLst/>
          </a:prstGeom>
          <a:noFill/>
        </p:spPr>
        <p:txBody>
          <a:bodyPr wrap="square" rtlCol="0">
            <a:spAutoFit/>
          </a:bodyPr>
          <a:lstStyle/>
          <a:p>
            <a:r>
              <a:rPr lang="it-IT" sz="3600" dirty="0">
                <a:solidFill>
                  <a:srgbClr val="FFFFFF"/>
                </a:solidFill>
                <a:latin typeface="Oswald" pitchFamily="2" charset="77"/>
              </a:rPr>
              <a:t>Galileo inventa il cannocchiale</a:t>
            </a:r>
          </a:p>
        </p:txBody>
      </p:sp>
      <p:sp>
        <p:nvSpPr>
          <p:cNvPr id="7" name="CasellaDiTesto 1">
            <a:extLst>
              <a:ext uri="{FF2B5EF4-FFF2-40B4-BE49-F238E27FC236}">
                <a16:creationId xmlns:a16="http://schemas.microsoft.com/office/drawing/2014/main" id="{86650F48-5D40-9845-BDBB-D0C304EEF437}"/>
              </a:ext>
            </a:extLst>
          </p:cNvPr>
          <p:cNvSpPr txBox="1"/>
          <p:nvPr/>
        </p:nvSpPr>
        <p:spPr>
          <a:xfrm>
            <a:off x="5251939" y="4212256"/>
            <a:ext cx="3892061" cy="1200329"/>
          </a:xfrm>
          <a:prstGeom prst="rect">
            <a:avLst/>
          </a:prstGeom>
          <a:noFill/>
        </p:spPr>
        <p:txBody>
          <a:bodyPr wrap="square" rtlCol="0">
            <a:spAutoFit/>
          </a:bodyPr>
          <a:lstStyle/>
          <a:p>
            <a:pPr algn="r"/>
            <a:r>
              <a:rPr lang="it-IT" sz="3600" dirty="0">
                <a:solidFill>
                  <a:srgbClr val="FFFFFF"/>
                </a:solidFill>
                <a:latin typeface="Oswald" pitchFamily="2" charset="77"/>
              </a:rPr>
              <a:t>E lo punta verso il cielo stellato</a:t>
            </a:r>
          </a:p>
        </p:txBody>
      </p:sp>
    </p:spTree>
    <p:extLst>
      <p:ext uri="{BB962C8B-B14F-4D97-AF65-F5344CB8AC3E}">
        <p14:creationId xmlns:p14="http://schemas.microsoft.com/office/powerpoint/2010/main" val="29406182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Picture 4"/>
          <p:cNvPicPr>
            <a:picLocks noChangeAspect="1"/>
          </p:cNvPicPr>
          <p:nvPr/>
        </p:nvPicPr>
        <p:blipFill rotWithShape="1">
          <a:blip r:embed="rId4"/>
          <a:srcRect b="7531"/>
          <a:stretch/>
        </p:blipFill>
        <p:spPr>
          <a:xfrm>
            <a:off x="191119" y="231869"/>
            <a:ext cx="4672321" cy="6341502"/>
          </a:xfrm>
          <a:prstGeom prst="rect">
            <a:avLst/>
          </a:prstGeom>
        </p:spPr>
      </p:pic>
      <p:pic>
        <p:nvPicPr>
          <p:cNvPr id="6" name="SferaArmillar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4859" y="1419368"/>
            <a:ext cx="3266358" cy="5144245"/>
          </a:xfrm>
          <a:prstGeom prst="rect">
            <a:avLst/>
          </a:prstGeom>
        </p:spPr>
      </p:pic>
      <p:sp>
        <p:nvSpPr>
          <p:cNvPr id="7" name="CasellaDiTesto 1">
            <a:extLst>
              <a:ext uri="{FF2B5EF4-FFF2-40B4-BE49-F238E27FC236}">
                <a16:creationId xmlns:a16="http://schemas.microsoft.com/office/drawing/2014/main" id="{9378C7C4-5056-8141-B8D7-F1A5B7F0ECC3}"/>
              </a:ext>
            </a:extLst>
          </p:cNvPr>
          <p:cNvSpPr txBox="1"/>
          <p:nvPr/>
        </p:nvSpPr>
        <p:spPr>
          <a:xfrm>
            <a:off x="4747800" y="103104"/>
            <a:ext cx="4268924" cy="1200329"/>
          </a:xfrm>
          <a:prstGeom prst="rect">
            <a:avLst/>
          </a:prstGeom>
          <a:noFill/>
        </p:spPr>
        <p:txBody>
          <a:bodyPr wrap="square" rtlCol="0">
            <a:spAutoFit/>
          </a:bodyPr>
          <a:lstStyle/>
          <a:p>
            <a:pPr algn="r"/>
            <a:r>
              <a:rPr lang="it-IT" sz="3600" dirty="0">
                <a:solidFill>
                  <a:srgbClr val="FFFFFF"/>
                </a:solidFill>
                <a:latin typeface="Oswald" pitchFamily="2" charset="77"/>
              </a:rPr>
              <a:t>Imperava incontrastato il modello Tolemaico</a:t>
            </a:r>
          </a:p>
        </p:txBody>
      </p:sp>
    </p:spTree>
    <p:extLst>
      <p:ext uri="{BB962C8B-B14F-4D97-AF65-F5344CB8AC3E}">
        <p14:creationId xmlns:p14="http://schemas.microsoft.com/office/powerpoint/2010/main" val="284643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 presetClass="mediacall" presetSubtype="0" fill="hold" nodeType="withEffect">
                                  <p:stCondLst>
                                    <p:cond delay="0"/>
                                  </p:stCondLst>
                                  <p:childTnLst>
                                    <p:cmd type="call" cmd="playFrom(0.0)">
                                      <p:cBhvr>
                                        <p:cTn id="12" dur="142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retrogradeMar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CasellaDiTesto 1">
            <a:extLst>
              <a:ext uri="{FF2B5EF4-FFF2-40B4-BE49-F238E27FC236}">
                <a16:creationId xmlns:a16="http://schemas.microsoft.com/office/drawing/2014/main" id="{CA82DD13-3663-CF4F-B9BC-325D4F37E0E6}"/>
              </a:ext>
            </a:extLst>
          </p:cNvPr>
          <p:cNvSpPr txBox="1"/>
          <p:nvPr/>
        </p:nvSpPr>
        <p:spPr>
          <a:xfrm>
            <a:off x="4724354" y="161720"/>
            <a:ext cx="4268924" cy="1200329"/>
          </a:xfrm>
          <a:prstGeom prst="rect">
            <a:avLst/>
          </a:prstGeom>
          <a:noFill/>
        </p:spPr>
        <p:txBody>
          <a:bodyPr wrap="square" rtlCol="0">
            <a:spAutoFit/>
          </a:bodyPr>
          <a:lstStyle/>
          <a:p>
            <a:pPr algn="r"/>
            <a:r>
              <a:rPr lang="it-IT" sz="3600" dirty="0">
                <a:solidFill>
                  <a:srgbClr val="FFFFFF"/>
                </a:solidFill>
                <a:latin typeface="Oswald" pitchFamily="2" charset="77"/>
              </a:rPr>
              <a:t>Ma qualcosa non quadrava…</a:t>
            </a:r>
          </a:p>
        </p:txBody>
      </p:sp>
    </p:spTree>
    <p:extLst>
      <p:ext uri="{BB962C8B-B14F-4D97-AF65-F5344CB8AC3E}">
        <p14:creationId xmlns:p14="http://schemas.microsoft.com/office/powerpoint/2010/main" val="19809594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8" fill="hold"/>
                                        <p:tgtEl>
                                          <p:spTgt spid="7"/>
                                        </p:tgtEl>
                                      </p:cBhvr>
                                    </p:cmd>
                                  </p:childTnLst>
                                </p:cTn>
                              </p:par>
                              <p:par>
                                <p:cTn id="7" presetID="37" presetClass="exit" presetSubtype="0" fill="hold" grpId="0" nodeType="withEffect">
                                  <p:stCondLst>
                                    <p:cond delay="0"/>
                                  </p:stCondLst>
                                  <p:childTnLst>
                                    <p:animEffect transition="out" filter="fade">
                                      <p:cBhvr>
                                        <p:cTn id="8" dur="1000"/>
                                        <p:tgtEl>
                                          <p:spTgt spid="5"/>
                                        </p:tgtEl>
                                      </p:cBhvr>
                                    </p:animEffect>
                                    <p:anim calcmode="lin" valueType="num">
                                      <p:cBhvr>
                                        <p:cTn id="9" dur="1000"/>
                                        <p:tgtEl>
                                          <p:spTgt spid="5"/>
                                        </p:tgtEl>
                                        <p:attrNameLst>
                                          <p:attrName>ppt_x</p:attrName>
                                        </p:attrNameLst>
                                      </p:cBhvr>
                                      <p:tavLst>
                                        <p:tav tm="0">
                                          <p:val>
                                            <p:strVal val="ppt_x"/>
                                          </p:val>
                                        </p:tav>
                                        <p:tav tm="100000">
                                          <p:val>
                                            <p:strVal val="ppt_x"/>
                                          </p:val>
                                        </p:tav>
                                      </p:tavLst>
                                    </p:anim>
                                    <p:anim calcmode="lin" valueType="num">
                                      <p:cBhvr>
                                        <p:cTn id="10" dur="100" decel="100000"/>
                                        <p:tgtEl>
                                          <p:spTgt spid="5"/>
                                        </p:tgtEl>
                                        <p:attrNameLst>
                                          <p:attrName>ppt_y</p:attrName>
                                        </p:attrNameLst>
                                      </p:cBhvr>
                                      <p:tavLst>
                                        <p:tav tm="0">
                                          <p:val>
                                            <p:strVal val="ppt_y"/>
                                          </p:val>
                                        </p:tav>
                                        <p:tav tm="100000">
                                          <p:val>
                                            <p:strVal val="ppt_y-.03"/>
                                          </p:val>
                                        </p:tav>
                                      </p:tavLst>
                                    </p:anim>
                                    <p:anim calcmode="lin" valueType="num">
                                      <p:cBhvr>
                                        <p:cTn id="11" dur="900" accel="100000">
                                          <p:stCondLst>
                                            <p:cond delay="100"/>
                                          </p:stCondLst>
                                        </p:cTn>
                                        <p:tgtEl>
                                          <p:spTgt spid="5"/>
                                        </p:tgtEl>
                                        <p:attrNameLst>
                                          <p:attrName>ppt_y</p:attrName>
                                        </p:attrNameLst>
                                      </p:cBhvr>
                                      <p:tavLst>
                                        <p:tav tm="0">
                                          <p:val>
                                            <p:strVal val="ppt_y"/>
                                          </p:val>
                                        </p:tav>
                                        <p:tav tm="100000">
                                          <p:val>
                                            <p:strVal val="ppt_y+1"/>
                                          </p:val>
                                        </p:tav>
                                      </p:tavLst>
                                    </p:anim>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D07A10-11B9-F247-A431-0ED642F6A096}"/>
              </a:ext>
            </a:extLst>
          </p:cNvPr>
          <p:cNvSpPr/>
          <p:nvPr/>
        </p:nvSpPr>
        <p:spPr>
          <a:xfrm>
            <a:off x="0" y="0"/>
            <a:ext cx="9144000" cy="655491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e 2" title="Orbita terra"/>
          <p:cNvSpPr/>
          <p:nvPr/>
        </p:nvSpPr>
        <p:spPr>
          <a:xfrm>
            <a:off x="981039" y="1597095"/>
            <a:ext cx="3703610" cy="3688528"/>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descr="te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282" y="2863189"/>
            <a:ext cx="1016000" cy="1143000"/>
          </a:xfrm>
          <a:prstGeom prst="rect">
            <a:avLst/>
          </a:prstGeom>
          <a:effectLst>
            <a:outerShdw blurRad="76200" dist="76200" dir="2700000" algn="tl" rotWithShape="0">
              <a:srgbClr val="000000">
                <a:alpha val="43000"/>
              </a:srgbClr>
            </a:outerShdw>
          </a:effectLst>
          <a:scene3d>
            <a:camera prst="orthographicFront"/>
            <a:lightRig rig="threePt" dir="t"/>
          </a:scene3d>
          <a:sp3d>
            <a:bevelT h="158750"/>
          </a:sp3d>
        </p:spPr>
      </p:pic>
      <p:sp>
        <p:nvSpPr>
          <p:cNvPr id="5" name="Ovale 4"/>
          <p:cNvSpPr/>
          <p:nvPr/>
        </p:nvSpPr>
        <p:spPr>
          <a:xfrm>
            <a:off x="1463260" y="4698317"/>
            <a:ext cx="144499" cy="144499"/>
          </a:xfrm>
          <a:prstGeom prst="ellipse">
            <a:avLst/>
          </a:prstGeom>
          <a:solidFill>
            <a:srgbClr val="356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CasellaDiTesto 5"/>
          <p:cNvSpPr txBox="1"/>
          <p:nvPr/>
        </p:nvSpPr>
        <p:spPr>
          <a:xfrm>
            <a:off x="912683" y="4836915"/>
            <a:ext cx="661547"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it-IT" dirty="0">
                <a:solidFill>
                  <a:srgbClr val="0000FF"/>
                </a:solidFill>
              </a:rPr>
              <a:t>Terra</a:t>
            </a:r>
          </a:p>
        </p:txBody>
      </p:sp>
      <p:sp>
        <p:nvSpPr>
          <p:cNvPr id="7" name="Ovale 6"/>
          <p:cNvSpPr/>
          <p:nvPr/>
        </p:nvSpPr>
        <p:spPr>
          <a:xfrm>
            <a:off x="38025" y="631233"/>
            <a:ext cx="5642871" cy="5620251"/>
          </a:xfrm>
          <a:prstGeom prst="ellipse">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Ovale 7"/>
          <p:cNvSpPr/>
          <p:nvPr/>
        </p:nvSpPr>
        <p:spPr>
          <a:xfrm>
            <a:off x="4620004" y="5491260"/>
            <a:ext cx="144499" cy="144499"/>
          </a:xfrm>
          <a:prstGeom prst="ellipse">
            <a:avLst/>
          </a:prstGeom>
          <a:solidFill>
            <a:srgbClr val="80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8836168" y="209080"/>
            <a:ext cx="247815" cy="5882726"/>
            <a:chOff x="8836168" y="209080"/>
            <a:chExt cx="247815" cy="5882726"/>
          </a:xfrm>
        </p:grpSpPr>
        <p:sp>
          <p:nvSpPr>
            <p:cNvPr id="10" name="Stella a 5 punte 9"/>
            <p:cNvSpPr/>
            <p:nvPr/>
          </p:nvSpPr>
          <p:spPr>
            <a:xfrm>
              <a:off x="8836168" y="209080"/>
              <a:ext cx="247815" cy="20907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1" name="Stella a 5 punte 10"/>
            <p:cNvSpPr/>
            <p:nvPr/>
          </p:nvSpPr>
          <p:spPr>
            <a:xfrm>
              <a:off x="8836168" y="733177"/>
              <a:ext cx="247815" cy="20907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2" name="Stella a 5 punte 11"/>
            <p:cNvSpPr/>
            <p:nvPr/>
          </p:nvSpPr>
          <p:spPr>
            <a:xfrm>
              <a:off x="8836168" y="2307513"/>
              <a:ext cx="247815" cy="20907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3" name="Stella a 5 punte 12"/>
            <p:cNvSpPr/>
            <p:nvPr/>
          </p:nvSpPr>
          <p:spPr>
            <a:xfrm>
              <a:off x="8836168" y="4649865"/>
              <a:ext cx="247815" cy="20907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4" name="Stella a 5 punte 13"/>
            <p:cNvSpPr/>
            <p:nvPr/>
          </p:nvSpPr>
          <p:spPr>
            <a:xfrm>
              <a:off x="8836168" y="5327438"/>
              <a:ext cx="247815" cy="20907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5" name="Stella a 5 punte 14"/>
            <p:cNvSpPr/>
            <p:nvPr/>
          </p:nvSpPr>
          <p:spPr>
            <a:xfrm>
              <a:off x="8836169" y="3743744"/>
              <a:ext cx="170372" cy="14358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6" name="Stella a 5 punte 15"/>
            <p:cNvSpPr/>
            <p:nvPr/>
          </p:nvSpPr>
          <p:spPr>
            <a:xfrm>
              <a:off x="8859402" y="4267841"/>
              <a:ext cx="170372" cy="14358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sp>
          <p:nvSpPr>
            <p:cNvPr id="17" name="Stella a 5 punte 16"/>
            <p:cNvSpPr/>
            <p:nvPr/>
          </p:nvSpPr>
          <p:spPr>
            <a:xfrm>
              <a:off x="8903383" y="5948220"/>
              <a:ext cx="170372" cy="14358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00"/>
                </a:solidFill>
              </a:endParaRPr>
            </a:p>
          </p:txBody>
        </p:sp>
      </p:grpSp>
      <p:sp>
        <p:nvSpPr>
          <p:cNvPr id="18" name="CasellaDiTesto 17"/>
          <p:cNvSpPr txBox="1"/>
          <p:nvPr/>
        </p:nvSpPr>
        <p:spPr>
          <a:xfrm>
            <a:off x="6524747" y="3081987"/>
            <a:ext cx="254900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it-IT" dirty="0">
                <a:solidFill>
                  <a:srgbClr val="660066"/>
                </a:solidFill>
              </a:rPr>
              <a:t>Lo sfondo delle stelle fisse</a:t>
            </a:r>
          </a:p>
        </p:txBody>
      </p:sp>
      <p:sp>
        <p:nvSpPr>
          <p:cNvPr id="19" name="CasellaDiTesto 18"/>
          <p:cNvSpPr txBox="1"/>
          <p:nvPr/>
        </p:nvSpPr>
        <p:spPr>
          <a:xfrm>
            <a:off x="4764503" y="5722474"/>
            <a:ext cx="743350"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it-IT" dirty="0">
                <a:solidFill>
                  <a:srgbClr val="800000"/>
                </a:solidFill>
              </a:rPr>
              <a:t>Marte</a:t>
            </a:r>
          </a:p>
        </p:txBody>
      </p:sp>
      <p:cxnSp>
        <p:nvCxnSpPr>
          <p:cNvPr id="20" name="Connettore 1 20"/>
          <p:cNvCxnSpPr/>
          <p:nvPr/>
        </p:nvCxnSpPr>
        <p:spPr>
          <a:xfrm>
            <a:off x="1607759" y="4807872"/>
            <a:ext cx="5216989" cy="1273872"/>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1" name="Ovale 23"/>
          <p:cNvSpPr/>
          <p:nvPr/>
        </p:nvSpPr>
        <p:spPr>
          <a:xfrm>
            <a:off x="6806429" y="5989136"/>
            <a:ext cx="144499" cy="144499"/>
          </a:xfrm>
          <a:prstGeom prst="ellipse">
            <a:avLst/>
          </a:prstGeom>
          <a:solidFill>
            <a:srgbClr val="E900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Figura a mano libera 24"/>
          <p:cNvSpPr/>
          <p:nvPr/>
        </p:nvSpPr>
        <p:spPr>
          <a:xfrm>
            <a:off x="6783798" y="6053657"/>
            <a:ext cx="108974" cy="631323"/>
          </a:xfrm>
          <a:custGeom>
            <a:avLst/>
            <a:gdLst>
              <a:gd name="connsiteX0" fmla="*/ 0 w 114075"/>
              <a:gd name="connsiteY0" fmla="*/ 616022 h 616022"/>
              <a:gd name="connsiteX1" fmla="*/ 45630 w 114075"/>
              <a:gd name="connsiteY1" fmla="*/ 311814 h 616022"/>
              <a:gd name="connsiteX2" fmla="*/ 114075 w 114075"/>
              <a:gd name="connsiteY2" fmla="*/ 0 h 616022"/>
              <a:gd name="connsiteX0" fmla="*/ 0 w 139577"/>
              <a:gd name="connsiteY0" fmla="*/ 631323 h 631323"/>
              <a:gd name="connsiteX1" fmla="*/ 45630 w 139577"/>
              <a:gd name="connsiteY1" fmla="*/ 327115 h 631323"/>
              <a:gd name="connsiteX2" fmla="*/ 139577 w 139577"/>
              <a:gd name="connsiteY2" fmla="*/ 0 h 631323"/>
              <a:gd name="connsiteX0" fmla="*/ 0 w 139577"/>
              <a:gd name="connsiteY0" fmla="*/ 631323 h 631323"/>
              <a:gd name="connsiteX1" fmla="*/ 71133 w 139577"/>
              <a:gd name="connsiteY1" fmla="*/ 327115 h 631323"/>
              <a:gd name="connsiteX2" fmla="*/ 139577 w 139577"/>
              <a:gd name="connsiteY2" fmla="*/ 0 h 631323"/>
              <a:gd name="connsiteX0" fmla="*/ 0 w 108974"/>
              <a:gd name="connsiteY0" fmla="*/ 631323 h 631323"/>
              <a:gd name="connsiteX1" fmla="*/ 40530 w 108974"/>
              <a:gd name="connsiteY1" fmla="*/ 327115 h 631323"/>
              <a:gd name="connsiteX2" fmla="*/ 108974 w 108974"/>
              <a:gd name="connsiteY2" fmla="*/ 0 h 631323"/>
            </a:gdLst>
            <a:ahLst/>
            <a:cxnLst>
              <a:cxn ang="0">
                <a:pos x="connsiteX0" y="connsiteY0"/>
              </a:cxn>
              <a:cxn ang="0">
                <a:pos x="connsiteX1" y="connsiteY1"/>
              </a:cxn>
              <a:cxn ang="0">
                <a:pos x="connsiteX2" y="connsiteY2"/>
              </a:cxn>
            </a:cxnLst>
            <a:rect l="l" t="t" r="r" b="b"/>
            <a:pathLst>
              <a:path w="108974" h="631323">
                <a:moveTo>
                  <a:pt x="0" y="631323"/>
                </a:moveTo>
                <a:cubicBezTo>
                  <a:pt x="13309" y="530554"/>
                  <a:pt x="21518" y="429785"/>
                  <a:pt x="40530" y="327115"/>
                </a:cubicBezTo>
                <a:cubicBezTo>
                  <a:pt x="59543" y="224445"/>
                  <a:pt x="108974" y="0"/>
                  <a:pt x="108974" y="0"/>
                </a:cubicBezTo>
              </a:path>
            </a:pathLst>
          </a:custGeom>
          <a:ln w="28575" cmpd="sng">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23" name="Connettore 1 25"/>
          <p:cNvCxnSpPr>
            <a:stCxn id="3" idx="4"/>
          </p:cNvCxnSpPr>
          <p:nvPr/>
        </p:nvCxnSpPr>
        <p:spPr>
          <a:xfrm flipV="1">
            <a:off x="2832844" y="4570732"/>
            <a:ext cx="4399462" cy="714891"/>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Figura a mano libera 29"/>
          <p:cNvSpPr/>
          <p:nvPr/>
        </p:nvSpPr>
        <p:spPr>
          <a:xfrm>
            <a:off x="6890084" y="4570732"/>
            <a:ext cx="342222" cy="1490622"/>
          </a:xfrm>
          <a:custGeom>
            <a:avLst/>
            <a:gdLst>
              <a:gd name="connsiteX0" fmla="*/ 0 w 342222"/>
              <a:gd name="connsiteY0" fmla="*/ 1490622 h 1490622"/>
              <a:gd name="connsiteX1" fmla="*/ 144494 w 342222"/>
              <a:gd name="connsiteY1" fmla="*/ 790942 h 1490622"/>
              <a:gd name="connsiteX2" fmla="*/ 273778 w 342222"/>
              <a:gd name="connsiteY2" fmla="*/ 273788 h 1490622"/>
              <a:gd name="connsiteX3" fmla="*/ 342222 w 342222"/>
              <a:gd name="connsiteY3" fmla="*/ 0 h 1490622"/>
            </a:gdLst>
            <a:ahLst/>
            <a:cxnLst>
              <a:cxn ang="0">
                <a:pos x="connsiteX0" y="connsiteY0"/>
              </a:cxn>
              <a:cxn ang="0">
                <a:pos x="connsiteX1" y="connsiteY1"/>
              </a:cxn>
              <a:cxn ang="0">
                <a:pos x="connsiteX2" y="connsiteY2"/>
              </a:cxn>
              <a:cxn ang="0">
                <a:pos x="connsiteX3" y="connsiteY3"/>
              </a:cxn>
            </a:cxnLst>
            <a:rect l="l" t="t" r="r" b="b"/>
            <a:pathLst>
              <a:path w="342222" h="1490622">
                <a:moveTo>
                  <a:pt x="0" y="1490622"/>
                </a:moveTo>
                <a:cubicBezTo>
                  <a:pt x="49432" y="1242184"/>
                  <a:pt x="98864" y="993747"/>
                  <a:pt x="144494" y="790942"/>
                </a:cubicBezTo>
                <a:cubicBezTo>
                  <a:pt x="190124" y="588137"/>
                  <a:pt x="273778" y="273788"/>
                  <a:pt x="273778" y="273788"/>
                </a:cubicBezTo>
                <a:lnTo>
                  <a:pt x="342222" y="0"/>
                </a:lnTo>
              </a:path>
            </a:pathLst>
          </a:custGeom>
          <a:ln w="28575" cmpd="sng">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25" name="Connettore 1 30"/>
          <p:cNvCxnSpPr>
            <a:stCxn id="3" idx="5"/>
            <a:endCxn id="18" idx="0"/>
          </p:cNvCxnSpPr>
          <p:nvPr/>
        </p:nvCxnSpPr>
        <p:spPr>
          <a:xfrm flipV="1">
            <a:off x="4142268" y="3081987"/>
            <a:ext cx="3656983" cy="1663464"/>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6" name="Figura a mano libera 34"/>
          <p:cNvSpPr/>
          <p:nvPr/>
        </p:nvSpPr>
        <p:spPr>
          <a:xfrm>
            <a:off x="7233798" y="3081988"/>
            <a:ext cx="565453" cy="1476130"/>
          </a:xfrm>
          <a:custGeom>
            <a:avLst/>
            <a:gdLst>
              <a:gd name="connsiteX0" fmla="*/ 0 w 524741"/>
              <a:gd name="connsiteY0" fmla="*/ 1363023 h 1363023"/>
              <a:gd name="connsiteX1" fmla="*/ 129284 w 524741"/>
              <a:gd name="connsiteY1" fmla="*/ 815448 h 1363023"/>
              <a:gd name="connsiteX2" fmla="*/ 250963 w 524741"/>
              <a:gd name="connsiteY2" fmla="*/ 366740 h 1363023"/>
              <a:gd name="connsiteX3" fmla="*/ 342223 w 524741"/>
              <a:gd name="connsiteY3" fmla="*/ 115768 h 1363023"/>
              <a:gd name="connsiteX4" fmla="*/ 403062 w 524741"/>
              <a:gd name="connsiteY4" fmla="*/ 24506 h 1363023"/>
              <a:gd name="connsiteX5" fmla="*/ 456297 w 524741"/>
              <a:gd name="connsiteY5" fmla="*/ 1690 h 1363023"/>
              <a:gd name="connsiteX6" fmla="*/ 524741 w 524741"/>
              <a:gd name="connsiteY6" fmla="*/ 1690 h 1363023"/>
              <a:gd name="connsiteX0" fmla="*/ 0 w 549525"/>
              <a:gd name="connsiteY0" fmla="*/ 1372507 h 1372507"/>
              <a:gd name="connsiteX1" fmla="*/ 154068 w 549525"/>
              <a:gd name="connsiteY1" fmla="*/ 815448 h 1372507"/>
              <a:gd name="connsiteX2" fmla="*/ 275747 w 549525"/>
              <a:gd name="connsiteY2" fmla="*/ 366740 h 1372507"/>
              <a:gd name="connsiteX3" fmla="*/ 367007 w 549525"/>
              <a:gd name="connsiteY3" fmla="*/ 115768 h 1372507"/>
              <a:gd name="connsiteX4" fmla="*/ 427846 w 549525"/>
              <a:gd name="connsiteY4" fmla="*/ 24506 h 1372507"/>
              <a:gd name="connsiteX5" fmla="*/ 481081 w 549525"/>
              <a:gd name="connsiteY5" fmla="*/ 1690 h 1372507"/>
              <a:gd name="connsiteX6" fmla="*/ 549525 w 549525"/>
              <a:gd name="connsiteY6" fmla="*/ 1690 h 1372507"/>
              <a:gd name="connsiteX0" fmla="*/ 0 w 549525"/>
              <a:gd name="connsiteY0" fmla="*/ 1372507 h 1372507"/>
              <a:gd name="connsiteX1" fmla="*/ 154068 w 549525"/>
              <a:gd name="connsiteY1" fmla="*/ 815448 h 1372507"/>
              <a:gd name="connsiteX2" fmla="*/ 290617 w 549525"/>
              <a:gd name="connsiteY2" fmla="*/ 376225 h 1372507"/>
              <a:gd name="connsiteX3" fmla="*/ 367007 w 549525"/>
              <a:gd name="connsiteY3" fmla="*/ 115768 h 1372507"/>
              <a:gd name="connsiteX4" fmla="*/ 427846 w 549525"/>
              <a:gd name="connsiteY4" fmla="*/ 24506 h 1372507"/>
              <a:gd name="connsiteX5" fmla="*/ 481081 w 549525"/>
              <a:gd name="connsiteY5" fmla="*/ 1690 h 1372507"/>
              <a:gd name="connsiteX6" fmla="*/ 549525 w 549525"/>
              <a:gd name="connsiteY6" fmla="*/ 1690 h 13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25" h="1372507">
                <a:moveTo>
                  <a:pt x="0" y="1372507"/>
                </a:moveTo>
                <a:cubicBezTo>
                  <a:pt x="43728" y="1181743"/>
                  <a:pt x="105632" y="981495"/>
                  <a:pt x="154068" y="815448"/>
                </a:cubicBezTo>
                <a:cubicBezTo>
                  <a:pt x="202504" y="649401"/>
                  <a:pt x="255127" y="492838"/>
                  <a:pt x="290617" y="376225"/>
                </a:cubicBezTo>
                <a:cubicBezTo>
                  <a:pt x="326107" y="259612"/>
                  <a:pt x="344136" y="174388"/>
                  <a:pt x="367007" y="115768"/>
                </a:cubicBezTo>
                <a:cubicBezTo>
                  <a:pt x="389878" y="57148"/>
                  <a:pt x="408834" y="43519"/>
                  <a:pt x="427846" y="24506"/>
                </a:cubicBezTo>
                <a:cubicBezTo>
                  <a:pt x="446858" y="5493"/>
                  <a:pt x="460801" y="5493"/>
                  <a:pt x="481081" y="1690"/>
                </a:cubicBezTo>
                <a:cubicBezTo>
                  <a:pt x="501361" y="-2113"/>
                  <a:pt x="549525" y="1690"/>
                  <a:pt x="549525" y="1690"/>
                </a:cubicBezTo>
              </a:path>
            </a:pathLst>
          </a:custGeom>
          <a:ln w="28575" cmpd="sng">
            <a:solidFill>
              <a:srgbClr val="008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27" name="Connettore 1 35"/>
          <p:cNvCxnSpPr/>
          <p:nvPr/>
        </p:nvCxnSpPr>
        <p:spPr>
          <a:xfrm>
            <a:off x="4684649" y="3451320"/>
            <a:ext cx="3429831" cy="0"/>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Figura a mano libera 19"/>
          <p:cNvSpPr/>
          <p:nvPr/>
        </p:nvSpPr>
        <p:spPr>
          <a:xfrm>
            <a:off x="6818879" y="144499"/>
            <a:ext cx="1721478" cy="6517667"/>
          </a:xfrm>
          <a:custGeom>
            <a:avLst/>
            <a:gdLst>
              <a:gd name="connsiteX0" fmla="*/ 2760 w 1721478"/>
              <a:gd name="connsiteY0" fmla="*/ 6517667 h 6517667"/>
              <a:gd name="connsiteX1" fmla="*/ 55994 w 1721478"/>
              <a:gd name="connsiteY1" fmla="*/ 5916855 h 6517667"/>
              <a:gd name="connsiteX2" fmla="*/ 383007 w 1721478"/>
              <a:gd name="connsiteY2" fmla="*/ 4449049 h 6517667"/>
              <a:gd name="connsiteX3" fmla="*/ 808884 w 1721478"/>
              <a:gd name="connsiteY3" fmla="*/ 3095321 h 6517667"/>
              <a:gd name="connsiteX4" fmla="*/ 1044638 w 1721478"/>
              <a:gd name="connsiteY4" fmla="*/ 2935612 h 6517667"/>
              <a:gd name="connsiteX5" fmla="*/ 1333626 w 1721478"/>
              <a:gd name="connsiteY5" fmla="*/ 3308267 h 6517667"/>
              <a:gd name="connsiteX6" fmla="*/ 1242366 w 1721478"/>
              <a:gd name="connsiteY6" fmla="*/ 4083999 h 6517667"/>
              <a:gd name="connsiteX7" fmla="*/ 968588 w 1721478"/>
              <a:gd name="connsiteY7" fmla="*/ 4045973 h 6517667"/>
              <a:gd name="connsiteX8" fmla="*/ 1128292 w 1721478"/>
              <a:gd name="connsiteY8" fmla="*/ 2608588 h 6517667"/>
              <a:gd name="connsiteX9" fmla="*/ 1417280 w 1721478"/>
              <a:gd name="connsiteY9" fmla="*/ 1110361 h 6517667"/>
              <a:gd name="connsiteX10" fmla="*/ 1721478 w 1721478"/>
              <a:gd name="connsiteY10" fmla="*/ 0 h 6517667"/>
              <a:gd name="connsiteX0" fmla="*/ 2760 w 1721478"/>
              <a:gd name="connsiteY0" fmla="*/ 6517667 h 6517667"/>
              <a:gd name="connsiteX1" fmla="*/ 55994 w 1721478"/>
              <a:gd name="connsiteY1" fmla="*/ 5916855 h 6517667"/>
              <a:gd name="connsiteX2" fmla="*/ 383007 w 1721478"/>
              <a:gd name="connsiteY2" fmla="*/ 4449049 h 6517667"/>
              <a:gd name="connsiteX3" fmla="*/ 808884 w 1721478"/>
              <a:gd name="connsiteY3" fmla="*/ 3095321 h 6517667"/>
              <a:gd name="connsiteX4" fmla="*/ 1044638 w 1721478"/>
              <a:gd name="connsiteY4" fmla="*/ 2935612 h 6517667"/>
              <a:gd name="connsiteX5" fmla="*/ 1292351 w 1721478"/>
              <a:gd name="connsiteY5" fmla="*/ 3314617 h 6517667"/>
              <a:gd name="connsiteX6" fmla="*/ 1242366 w 1721478"/>
              <a:gd name="connsiteY6" fmla="*/ 4083999 h 6517667"/>
              <a:gd name="connsiteX7" fmla="*/ 968588 w 1721478"/>
              <a:gd name="connsiteY7" fmla="*/ 4045973 h 6517667"/>
              <a:gd name="connsiteX8" fmla="*/ 1128292 w 1721478"/>
              <a:gd name="connsiteY8" fmla="*/ 2608588 h 6517667"/>
              <a:gd name="connsiteX9" fmla="*/ 1417280 w 1721478"/>
              <a:gd name="connsiteY9" fmla="*/ 1110361 h 6517667"/>
              <a:gd name="connsiteX10" fmla="*/ 1721478 w 1721478"/>
              <a:gd name="connsiteY10" fmla="*/ 0 h 651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478" h="6517667">
                <a:moveTo>
                  <a:pt x="2760" y="6517667"/>
                </a:moveTo>
                <a:cubicBezTo>
                  <a:pt x="-2311" y="6389646"/>
                  <a:pt x="-7381" y="6261625"/>
                  <a:pt x="55994" y="5916855"/>
                </a:cubicBezTo>
                <a:cubicBezTo>
                  <a:pt x="119369" y="5572085"/>
                  <a:pt x="257525" y="4919305"/>
                  <a:pt x="383007" y="4449049"/>
                </a:cubicBezTo>
                <a:cubicBezTo>
                  <a:pt x="508489" y="3978793"/>
                  <a:pt x="698612" y="3347560"/>
                  <a:pt x="808884" y="3095321"/>
                </a:cubicBezTo>
                <a:cubicBezTo>
                  <a:pt x="919156" y="2843082"/>
                  <a:pt x="964060" y="2899063"/>
                  <a:pt x="1044638" y="2935612"/>
                </a:cubicBezTo>
                <a:cubicBezTo>
                  <a:pt x="1125216" y="2972161"/>
                  <a:pt x="1259396" y="3123219"/>
                  <a:pt x="1292351" y="3314617"/>
                </a:cubicBezTo>
                <a:cubicBezTo>
                  <a:pt x="1325306" y="3506015"/>
                  <a:pt x="1296326" y="3962106"/>
                  <a:pt x="1242366" y="4083999"/>
                </a:cubicBezTo>
                <a:cubicBezTo>
                  <a:pt x="1188406" y="4205892"/>
                  <a:pt x="987600" y="4291875"/>
                  <a:pt x="968588" y="4045973"/>
                </a:cubicBezTo>
                <a:cubicBezTo>
                  <a:pt x="949576" y="3800071"/>
                  <a:pt x="1053510" y="3097857"/>
                  <a:pt x="1128292" y="2608588"/>
                </a:cubicBezTo>
                <a:cubicBezTo>
                  <a:pt x="1203074" y="2119319"/>
                  <a:pt x="1318416" y="1545126"/>
                  <a:pt x="1417280" y="1110361"/>
                </a:cubicBezTo>
                <a:cubicBezTo>
                  <a:pt x="1516144" y="675596"/>
                  <a:pt x="1721478" y="0"/>
                  <a:pt x="1721478" y="0"/>
                </a:cubicBezTo>
              </a:path>
            </a:pathLst>
          </a:custGeom>
          <a:noFill/>
          <a:ln>
            <a:solidFill>
              <a:schemeClr val="accent1">
                <a:alpha val="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29" name="Connettore 1 31"/>
          <p:cNvCxnSpPr/>
          <p:nvPr/>
        </p:nvCxnSpPr>
        <p:spPr>
          <a:xfrm>
            <a:off x="4068647" y="2038197"/>
            <a:ext cx="4045833" cy="1967992"/>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0" name="Connettore 1 33"/>
          <p:cNvCxnSpPr/>
          <p:nvPr/>
        </p:nvCxnSpPr>
        <p:spPr>
          <a:xfrm>
            <a:off x="2905095" y="1597095"/>
            <a:ext cx="5094695" cy="919497"/>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1" name="Figura a mano libera 32"/>
          <p:cNvSpPr/>
          <p:nvPr/>
        </p:nvSpPr>
        <p:spPr>
          <a:xfrm>
            <a:off x="7842427" y="3079201"/>
            <a:ext cx="302025" cy="480108"/>
          </a:xfrm>
          <a:custGeom>
            <a:avLst/>
            <a:gdLst>
              <a:gd name="connsiteX0" fmla="*/ 0 w 302025"/>
              <a:gd name="connsiteY0" fmla="*/ 0 h 480108"/>
              <a:gd name="connsiteX1" fmla="*/ 85187 w 302025"/>
              <a:gd name="connsiteY1" fmla="*/ 46462 h 480108"/>
              <a:gd name="connsiteX2" fmla="*/ 185862 w 302025"/>
              <a:gd name="connsiteY2" fmla="*/ 147130 h 480108"/>
              <a:gd name="connsiteX3" fmla="*/ 224583 w 302025"/>
              <a:gd name="connsiteY3" fmla="*/ 232310 h 480108"/>
              <a:gd name="connsiteX4" fmla="*/ 278792 w 302025"/>
              <a:gd name="connsiteY4" fmla="*/ 379440 h 480108"/>
              <a:gd name="connsiteX5" fmla="*/ 302025 w 302025"/>
              <a:gd name="connsiteY5" fmla="*/ 480108 h 48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025" h="480108">
                <a:moveTo>
                  <a:pt x="0" y="0"/>
                </a:moveTo>
                <a:cubicBezTo>
                  <a:pt x="27105" y="10970"/>
                  <a:pt x="54210" y="21940"/>
                  <a:pt x="85187" y="46462"/>
                </a:cubicBezTo>
                <a:cubicBezTo>
                  <a:pt x="116164" y="70984"/>
                  <a:pt x="162629" y="116155"/>
                  <a:pt x="185862" y="147130"/>
                </a:cubicBezTo>
                <a:cubicBezTo>
                  <a:pt x="209095" y="178105"/>
                  <a:pt x="209095" y="193592"/>
                  <a:pt x="224583" y="232310"/>
                </a:cubicBezTo>
                <a:cubicBezTo>
                  <a:pt x="240071" y="271028"/>
                  <a:pt x="265885" y="338140"/>
                  <a:pt x="278792" y="379440"/>
                </a:cubicBezTo>
                <a:cubicBezTo>
                  <a:pt x="291699" y="420740"/>
                  <a:pt x="302025" y="480108"/>
                  <a:pt x="302025" y="480108"/>
                </a:cubicBezTo>
              </a:path>
            </a:pathLst>
          </a:custGeom>
          <a:ln w="28575" cmpd="sng">
            <a:solidFill>
              <a:srgbClr val="008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2" name="Figura a mano libera 36"/>
          <p:cNvSpPr/>
          <p:nvPr/>
        </p:nvSpPr>
        <p:spPr>
          <a:xfrm>
            <a:off x="8098733" y="3451320"/>
            <a:ext cx="45719" cy="590456"/>
          </a:xfrm>
          <a:custGeom>
            <a:avLst/>
            <a:gdLst>
              <a:gd name="connsiteX0" fmla="*/ 9525 w 29427"/>
              <a:gd name="connsiteY0" fmla="*/ 0 h 650875"/>
              <a:gd name="connsiteX1" fmla="*/ 25400 w 29427"/>
              <a:gd name="connsiteY1" fmla="*/ 139700 h 650875"/>
              <a:gd name="connsiteX2" fmla="*/ 28575 w 29427"/>
              <a:gd name="connsiteY2" fmla="*/ 409575 h 650875"/>
              <a:gd name="connsiteX3" fmla="*/ 12700 w 29427"/>
              <a:gd name="connsiteY3" fmla="*/ 568325 h 650875"/>
              <a:gd name="connsiteX4" fmla="*/ 0 w 29427"/>
              <a:gd name="connsiteY4" fmla="*/ 650875 h 65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7" h="650875">
                <a:moveTo>
                  <a:pt x="9525" y="0"/>
                </a:moveTo>
                <a:cubicBezTo>
                  <a:pt x="15875" y="35719"/>
                  <a:pt x="22225" y="71438"/>
                  <a:pt x="25400" y="139700"/>
                </a:cubicBezTo>
                <a:cubicBezTo>
                  <a:pt x="28575" y="207962"/>
                  <a:pt x="30692" y="338138"/>
                  <a:pt x="28575" y="409575"/>
                </a:cubicBezTo>
                <a:cubicBezTo>
                  <a:pt x="26458" y="481012"/>
                  <a:pt x="17463" y="528108"/>
                  <a:pt x="12700" y="568325"/>
                </a:cubicBezTo>
                <a:cubicBezTo>
                  <a:pt x="7937" y="608542"/>
                  <a:pt x="0" y="650875"/>
                  <a:pt x="0" y="650875"/>
                </a:cubicBezTo>
              </a:path>
            </a:pathLst>
          </a:custGeom>
          <a:ln>
            <a:solidFill>
              <a:srgbClr val="008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33" name="Connettore 1 37"/>
          <p:cNvCxnSpPr/>
          <p:nvPr/>
        </p:nvCxnSpPr>
        <p:spPr>
          <a:xfrm flipV="1">
            <a:off x="1574230" y="942256"/>
            <a:ext cx="6727585" cy="1095941"/>
          </a:xfrm>
          <a:prstGeom prst="line">
            <a:avLst/>
          </a:prstGeom>
          <a:ln w="2857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4" name="Figura a mano libera 40"/>
          <p:cNvSpPr/>
          <p:nvPr/>
        </p:nvSpPr>
        <p:spPr>
          <a:xfrm>
            <a:off x="7732516" y="2533222"/>
            <a:ext cx="356596" cy="1836195"/>
          </a:xfrm>
          <a:custGeom>
            <a:avLst/>
            <a:gdLst>
              <a:gd name="connsiteX0" fmla="*/ 325550 w 325550"/>
              <a:gd name="connsiteY0" fmla="*/ 983448 h 1290987"/>
              <a:gd name="connsiteX1" fmla="*/ 286829 w 325550"/>
              <a:gd name="connsiteY1" fmla="*/ 1138322 h 1290987"/>
              <a:gd name="connsiteX2" fmla="*/ 209387 w 325550"/>
              <a:gd name="connsiteY2" fmla="*/ 1269964 h 1290987"/>
              <a:gd name="connsiteX3" fmla="*/ 85479 w 325550"/>
              <a:gd name="connsiteY3" fmla="*/ 1285452 h 1290987"/>
              <a:gd name="connsiteX4" fmla="*/ 15781 w 325550"/>
              <a:gd name="connsiteY4" fmla="*/ 1215759 h 1290987"/>
              <a:gd name="connsiteX5" fmla="*/ 293 w 325550"/>
              <a:gd name="connsiteY5" fmla="*/ 1076372 h 1290987"/>
              <a:gd name="connsiteX6" fmla="*/ 23525 w 325550"/>
              <a:gd name="connsiteY6" fmla="*/ 828574 h 1290987"/>
              <a:gd name="connsiteX7" fmla="*/ 46758 w 325550"/>
              <a:gd name="connsiteY7" fmla="*/ 518827 h 1290987"/>
              <a:gd name="connsiteX8" fmla="*/ 116456 w 325550"/>
              <a:gd name="connsiteY8" fmla="*/ 178105 h 1290987"/>
              <a:gd name="connsiteX9" fmla="*/ 139689 w 325550"/>
              <a:gd name="connsiteY9" fmla="*/ 0 h 1290987"/>
              <a:gd name="connsiteX0" fmla="*/ 350810 w 350810"/>
              <a:gd name="connsiteY0" fmla="*/ 983448 h 1290987"/>
              <a:gd name="connsiteX1" fmla="*/ 312089 w 350810"/>
              <a:gd name="connsiteY1" fmla="*/ 1138322 h 1290987"/>
              <a:gd name="connsiteX2" fmla="*/ 234647 w 350810"/>
              <a:gd name="connsiteY2" fmla="*/ 1269964 h 1290987"/>
              <a:gd name="connsiteX3" fmla="*/ 110739 w 350810"/>
              <a:gd name="connsiteY3" fmla="*/ 1285452 h 1290987"/>
              <a:gd name="connsiteX4" fmla="*/ 41041 w 350810"/>
              <a:gd name="connsiteY4" fmla="*/ 1215759 h 1290987"/>
              <a:gd name="connsiteX5" fmla="*/ 50 w 350810"/>
              <a:gd name="connsiteY5" fmla="*/ 1076372 h 1290987"/>
              <a:gd name="connsiteX6" fmla="*/ 48785 w 350810"/>
              <a:gd name="connsiteY6" fmla="*/ 828574 h 1290987"/>
              <a:gd name="connsiteX7" fmla="*/ 72018 w 350810"/>
              <a:gd name="connsiteY7" fmla="*/ 518827 h 1290987"/>
              <a:gd name="connsiteX8" fmla="*/ 141716 w 350810"/>
              <a:gd name="connsiteY8" fmla="*/ 178105 h 1290987"/>
              <a:gd name="connsiteX9" fmla="*/ 164949 w 350810"/>
              <a:gd name="connsiteY9" fmla="*/ 0 h 1290987"/>
              <a:gd name="connsiteX0" fmla="*/ 359493 w 359493"/>
              <a:gd name="connsiteY0" fmla="*/ 983448 h 1290987"/>
              <a:gd name="connsiteX1" fmla="*/ 320772 w 359493"/>
              <a:gd name="connsiteY1" fmla="*/ 1138322 h 1290987"/>
              <a:gd name="connsiteX2" fmla="*/ 243330 w 359493"/>
              <a:gd name="connsiteY2" fmla="*/ 1269964 h 1290987"/>
              <a:gd name="connsiteX3" fmla="*/ 119422 w 359493"/>
              <a:gd name="connsiteY3" fmla="*/ 1285452 h 1290987"/>
              <a:gd name="connsiteX4" fmla="*/ 49724 w 359493"/>
              <a:gd name="connsiteY4" fmla="*/ 1215759 h 1290987"/>
              <a:gd name="connsiteX5" fmla="*/ 8733 w 359493"/>
              <a:gd name="connsiteY5" fmla="*/ 1076372 h 1290987"/>
              <a:gd name="connsiteX6" fmla="*/ 6462 w 359493"/>
              <a:gd name="connsiteY6" fmla="*/ 828574 h 1290987"/>
              <a:gd name="connsiteX7" fmla="*/ 80701 w 359493"/>
              <a:gd name="connsiteY7" fmla="*/ 518827 h 1290987"/>
              <a:gd name="connsiteX8" fmla="*/ 150399 w 359493"/>
              <a:gd name="connsiteY8" fmla="*/ 178105 h 1290987"/>
              <a:gd name="connsiteX9" fmla="*/ 173632 w 359493"/>
              <a:gd name="connsiteY9" fmla="*/ 0 h 1290987"/>
              <a:gd name="connsiteX0" fmla="*/ 356596 w 356596"/>
              <a:gd name="connsiteY0" fmla="*/ 983448 h 1290987"/>
              <a:gd name="connsiteX1" fmla="*/ 317875 w 356596"/>
              <a:gd name="connsiteY1" fmla="*/ 1138322 h 1290987"/>
              <a:gd name="connsiteX2" fmla="*/ 240433 w 356596"/>
              <a:gd name="connsiteY2" fmla="*/ 1269964 h 1290987"/>
              <a:gd name="connsiteX3" fmla="*/ 116525 w 356596"/>
              <a:gd name="connsiteY3" fmla="*/ 1285452 h 1290987"/>
              <a:gd name="connsiteX4" fmla="*/ 46827 w 356596"/>
              <a:gd name="connsiteY4" fmla="*/ 1215759 h 1290987"/>
              <a:gd name="connsiteX5" fmla="*/ 5836 w 356596"/>
              <a:gd name="connsiteY5" fmla="*/ 1076372 h 1290987"/>
              <a:gd name="connsiteX6" fmla="*/ 3565 w 356596"/>
              <a:gd name="connsiteY6" fmla="*/ 828574 h 1290987"/>
              <a:gd name="connsiteX7" fmla="*/ 36999 w 356596"/>
              <a:gd name="connsiteY7" fmla="*/ 513727 h 1290987"/>
              <a:gd name="connsiteX8" fmla="*/ 147502 w 356596"/>
              <a:gd name="connsiteY8" fmla="*/ 178105 h 1290987"/>
              <a:gd name="connsiteX9" fmla="*/ 170735 w 356596"/>
              <a:gd name="connsiteY9" fmla="*/ 0 h 1290987"/>
              <a:gd name="connsiteX0" fmla="*/ 356596 w 356596"/>
              <a:gd name="connsiteY0" fmla="*/ 983448 h 1290987"/>
              <a:gd name="connsiteX1" fmla="*/ 317875 w 356596"/>
              <a:gd name="connsiteY1" fmla="*/ 1138322 h 1290987"/>
              <a:gd name="connsiteX2" fmla="*/ 240433 w 356596"/>
              <a:gd name="connsiteY2" fmla="*/ 1269964 h 1290987"/>
              <a:gd name="connsiteX3" fmla="*/ 116525 w 356596"/>
              <a:gd name="connsiteY3" fmla="*/ 1285452 h 1290987"/>
              <a:gd name="connsiteX4" fmla="*/ 46827 w 356596"/>
              <a:gd name="connsiteY4" fmla="*/ 1215759 h 1290987"/>
              <a:gd name="connsiteX5" fmla="*/ 5836 w 356596"/>
              <a:gd name="connsiteY5" fmla="*/ 1076372 h 1290987"/>
              <a:gd name="connsiteX6" fmla="*/ 3565 w 356596"/>
              <a:gd name="connsiteY6" fmla="*/ 828574 h 1290987"/>
              <a:gd name="connsiteX7" fmla="*/ 36999 w 356596"/>
              <a:gd name="connsiteY7" fmla="*/ 513727 h 1290987"/>
              <a:gd name="connsiteX8" fmla="*/ 96496 w 356596"/>
              <a:gd name="connsiteY8" fmla="*/ 178105 h 1290987"/>
              <a:gd name="connsiteX9" fmla="*/ 170735 w 356596"/>
              <a:gd name="connsiteY9" fmla="*/ 0 h 1290987"/>
              <a:gd name="connsiteX0" fmla="*/ 356596 w 356596"/>
              <a:gd name="connsiteY0" fmla="*/ 1001541 h 1309080"/>
              <a:gd name="connsiteX1" fmla="*/ 317875 w 356596"/>
              <a:gd name="connsiteY1" fmla="*/ 1156415 h 1309080"/>
              <a:gd name="connsiteX2" fmla="*/ 240433 w 356596"/>
              <a:gd name="connsiteY2" fmla="*/ 1288057 h 1309080"/>
              <a:gd name="connsiteX3" fmla="*/ 116525 w 356596"/>
              <a:gd name="connsiteY3" fmla="*/ 1303545 h 1309080"/>
              <a:gd name="connsiteX4" fmla="*/ 46827 w 356596"/>
              <a:gd name="connsiteY4" fmla="*/ 1233852 h 1309080"/>
              <a:gd name="connsiteX5" fmla="*/ 5836 w 356596"/>
              <a:gd name="connsiteY5" fmla="*/ 1094465 h 1309080"/>
              <a:gd name="connsiteX6" fmla="*/ 3565 w 356596"/>
              <a:gd name="connsiteY6" fmla="*/ 846667 h 1309080"/>
              <a:gd name="connsiteX7" fmla="*/ 36999 w 356596"/>
              <a:gd name="connsiteY7" fmla="*/ 531820 h 1309080"/>
              <a:gd name="connsiteX8" fmla="*/ 96496 w 356596"/>
              <a:gd name="connsiteY8" fmla="*/ 196198 h 1309080"/>
              <a:gd name="connsiteX9" fmla="*/ 118122 w 356596"/>
              <a:gd name="connsiteY9" fmla="*/ 10831 h 1309080"/>
              <a:gd name="connsiteX10" fmla="*/ 170735 w 356596"/>
              <a:gd name="connsiteY10" fmla="*/ 18093 h 1309080"/>
              <a:gd name="connsiteX0" fmla="*/ 356596 w 356596"/>
              <a:gd name="connsiteY0" fmla="*/ 1528656 h 1836195"/>
              <a:gd name="connsiteX1" fmla="*/ 317875 w 356596"/>
              <a:gd name="connsiteY1" fmla="*/ 1683530 h 1836195"/>
              <a:gd name="connsiteX2" fmla="*/ 240433 w 356596"/>
              <a:gd name="connsiteY2" fmla="*/ 1815172 h 1836195"/>
              <a:gd name="connsiteX3" fmla="*/ 116525 w 356596"/>
              <a:gd name="connsiteY3" fmla="*/ 1830660 h 1836195"/>
              <a:gd name="connsiteX4" fmla="*/ 46827 w 356596"/>
              <a:gd name="connsiteY4" fmla="*/ 1760967 h 1836195"/>
              <a:gd name="connsiteX5" fmla="*/ 5836 w 356596"/>
              <a:gd name="connsiteY5" fmla="*/ 1621580 h 1836195"/>
              <a:gd name="connsiteX6" fmla="*/ 3565 w 356596"/>
              <a:gd name="connsiteY6" fmla="*/ 1373782 h 1836195"/>
              <a:gd name="connsiteX7" fmla="*/ 36999 w 356596"/>
              <a:gd name="connsiteY7" fmla="*/ 1058935 h 1836195"/>
              <a:gd name="connsiteX8" fmla="*/ 96496 w 356596"/>
              <a:gd name="connsiteY8" fmla="*/ 723313 h 1836195"/>
              <a:gd name="connsiteX9" fmla="*/ 118122 w 356596"/>
              <a:gd name="connsiteY9" fmla="*/ 537946 h 1836195"/>
              <a:gd name="connsiteX10" fmla="*/ 218840 w 356596"/>
              <a:gd name="connsiteY10" fmla="*/ 0 h 1836195"/>
              <a:gd name="connsiteX0" fmla="*/ 356596 w 356596"/>
              <a:gd name="connsiteY0" fmla="*/ 1528656 h 1836195"/>
              <a:gd name="connsiteX1" fmla="*/ 317875 w 356596"/>
              <a:gd name="connsiteY1" fmla="*/ 1683530 h 1836195"/>
              <a:gd name="connsiteX2" fmla="*/ 240433 w 356596"/>
              <a:gd name="connsiteY2" fmla="*/ 1815172 h 1836195"/>
              <a:gd name="connsiteX3" fmla="*/ 116525 w 356596"/>
              <a:gd name="connsiteY3" fmla="*/ 1830660 h 1836195"/>
              <a:gd name="connsiteX4" fmla="*/ 46827 w 356596"/>
              <a:gd name="connsiteY4" fmla="*/ 1760967 h 1836195"/>
              <a:gd name="connsiteX5" fmla="*/ 5836 w 356596"/>
              <a:gd name="connsiteY5" fmla="*/ 1621580 h 1836195"/>
              <a:gd name="connsiteX6" fmla="*/ 3565 w 356596"/>
              <a:gd name="connsiteY6" fmla="*/ 1373782 h 1836195"/>
              <a:gd name="connsiteX7" fmla="*/ 36999 w 356596"/>
              <a:gd name="connsiteY7" fmla="*/ 1058935 h 1836195"/>
              <a:gd name="connsiteX8" fmla="*/ 96496 w 356596"/>
              <a:gd name="connsiteY8" fmla="*/ 723313 h 1836195"/>
              <a:gd name="connsiteX9" fmla="*/ 127743 w 356596"/>
              <a:gd name="connsiteY9" fmla="*/ 553981 h 1836195"/>
              <a:gd name="connsiteX10" fmla="*/ 218840 w 356596"/>
              <a:gd name="connsiteY10" fmla="*/ 0 h 1836195"/>
              <a:gd name="connsiteX0" fmla="*/ 356596 w 356596"/>
              <a:gd name="connsiteY0" fmla="*/ 1528656 h 1836195"/>
              <a:gd name="connsiteX1" fmla="*/ 317875 w 356596"/>
              <a:gd name="connsiteY1" fmla="*/ 1683530 h 1836195"/>
              <a:gd name="connsiteX2" fmla="*/ 240433 w 356596"/>
              <a:gd name="connsiteY2" fmla="*/ 1815172 h 1836195"/>
              <a:gd name="connsiteX3" fmla="*/ 116525 w 356596"/>
              <a:gd name="connsiteY3" fmla="*/ 1830660 h 1836195"/>
              <a:gd name="connsiteX4" fmla="*/ 46827 w 356596"/>
              <a:gd name="connsiteY4" fmla="*/ 1760967 h 1836195"/>
              <a:gd name="connsiteX5" fmla="*/ 5836 w 356596"/>
              <a:gd name="connsiteY5" fmla="*/ 1621580 h 1836195"/>
              <a:gd name="connsiteX6" fmla="*/ 3565 w 356596"/>
              <a:gd name="connsiteY6" fmla="*/ 1373782 h 1836195"/>
              <a:gd name="connsiteX7" fmla="*/ 36999 w 356596"/>
              <a:gd name="connsiteY7" fmla="*/ 1058935 h 1836195"/>
              <a:gd name="connsiteX8" fmla="*/ 96496 w 356596"/>
              <a:gd name="connsiteY8" fmla="*/ 723313 h 1836195"/>
              <a:gd name="connsiteX9" fmla="*/ 127743 w 356596"/>
              <a:gd name="connsiteY9" fmla="*/ 553981 h 1836195"/>
              <a:gd name="connsiteX10" fmla="*/ 218840 w 356596"/>
              <a:gd name="connsiteY10" fmla="*/ 0 h 1836195"/>
              <a:gd name="connsiteX0" fmla="*/ 356596 w 356596"/>
              <a:gd name="connsiteY0" fmla="*/ 1528656 h 1836195"/>
              <a:gd name="connsiteX1" fmla="*/ 317875 w 356596"/>
              <a:gd name="connsiteY1" fmla="*/ 1683530 h 1836195"/>
              <a:gd name="connsiteX2" fmla="*/ 240433 w 356596"/>
              <a:gd name="connsiteY2" fmla="*/ 1815172 h 1836195"/>
              <a:gd name="connsiteX3" fmla="*/ 116525 w 356596"/>
              <a:gd name="connsiteY3" fmla="*/ 1830660 h 1836195"/>
              <a:gd name="connsiteX4" fmla="*/ 46827 w 356596"/>
              <a:gd name="connsiteY4" fmla="*/ 1760967 h 1836195"/>
              <a:gd name="connsiteX5" fmla="*/ 5836 w 356596"/>
              <a:gd name="connsiteY5" fmla="*/ 1621580 h 1836195"/>
              <a:gd name="connsiteX6" fmla="*/ 3565 w 356596"/>
              <a:gd name="connsiteY6" fmla="*/ 1373782 h 1836195"/>
              <a:gd name="connsiteX7" fmla="*/ 36999 w 356596"/>
              <a:gd name="connsiteY7" fmla="*/ 1058935 h 1836195"/>
              <a:gd name="connsiteX8" fmla="*/ 96496 w 356596"/>
              <a:gd name="connsiteY8" fmla="*/ 723313 h 1836195"/>
              <a:gd name="connsiteX9" fmla="*/ 127743 w 356596"/>
              <a:gd name="connsiteY9" fmla="*/ 553981 h 1836195"/>
              <a:gd name="connsiteX10" fmla="*/ 218840 w 356596"/>
              <a:gd name="connsiteY10" fmla="*/ 0 h 1836195"/>
              <a:gd name="connsiteX0" fmla="*/ 356596 w 356596"/>
              <a:gd name="connsiteY0" fmla="*/ 1528656 h 1836195"/>
              <a:gd name="connsiteX1" fmla="*/ 317875 w 356596"/>
              <a:gd name="connsiteY1" fmla="*/ 1683530 h 1836195"/>
              <a:gd name="connsiteX2" fmla="*/ 240433 w 356596"/>
              <a:gd name="connsiteY2" fmla="*/ 1815172 h 1836195"/>
              <a:gd name="connsiteX3" fmla="*/ 116525 w 356596"/>
              <a:gd name="connsiteY3" fmla="*/ 1830660 h 1836195"/>
              <a:gd name="connsiteX4" fmla="*/ 46827 w 356596"/>
              <a:gd name="connsiteY4" fmla="*/ 1760967 h 1836195"/>
              <a:gd name="connsiteX5" fmla="*/ 5836 w 356596"/>
              <a:gd name="connsiteY5" fmla="*/ 1621580 h 1836195"/>
              <a:gd name="connsiteX6" fmla="*/ 3565 w 356596"/>
              <a:gd name="connsiteY6" fmla="*/ 1373782 h 1836195"/>
              <a:gd name="connsiteX7" fmla="*/ 36999 w 356596"/>
              <a:gd name="connsiteY7" fmla="*/ 1058935 h 1836195"/>
              <a:gd name="connsiteX8" fmla="*/ 96496 w 356596"/>
              <a:gd name="connsiteY8" fmla="*/ 723313 h 1836195"/>
              <a:gd name="connsiteX9" fmla="*/ 121329 w 356596"/>
              <a:gd name="connsiteY9" fmla="*/ 550774 h 1836195"/>
              <a:gd name="connsiteX10" fmla="*/ 218840 w 356596"/>
              <a:gd name="connsiteY10" fmla="*/ 0 h 18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596" h="1836195">
                <a:moveTo>
                  <a:pt x="356596" y="1528656"/>
                </a:moveTo>
                <a:cubicBezTo>
                  <a:pt x="346916" y="1582216"/>
                  <a:pt x="337236" y="1635777"/>
                  <a:pt x="317875" y="1683530"/>
                </a:cubicBezTo>
                <a:cubicBezTo>
                  <a:pt x="298514" y="1731283"/>
                  <a:pt x="273991" y="1790650"/>
                  <a:pt x="240433" y="1815172"/>
                </a:cubicBezTo>
                <a:cubicBezTo>
                  <a:pt x="206875" y="1839694"/>
                  <a:pt x="148793" y="1839694"/>
                  <a:pt x="116525" y="1830660"/>
                </a:cubicBezTo>
                <a:cubicBezTo>
                  <a:pt x="84257" y="1821626"/>
                  <a:pt x="65275" y="1795814"/>
                  <a:pt x="46827" y="1760967"/>
                </a:cubicBezTo>
                <a:cubicBezTo>
                  <a:pt x="28379" y="1726120"/>
                  <a:pt x="13046" y="1686111"/>
                  <a:pt x="5836" y="1621580"/>
                </a:cubicBezTo>
                <a:cubicBezTo>
                  <a:pt x="-1374" y="1557049"/>
                  <a:pt x="-1629" y="1467556"/>
                  <a:pt x="3565" y="1373782"/>
                </a:cubicBezTo>
                <a:cubicBezTo>
                  <a:pt x="8759" y="1280008"/>
                  <a:pt x="21511" y="1167347"/>
                  <a:pt x="36999" y="1058935"/>
                </a:cubicBezTo>
                <a:cubicBezTo>
                  <a:pt x="52488" y="950524"/>
                  <a:pt x="82441" y="808006"/>
                  <a:pt x="96496" y="723313"/>
                </a:cubicBezTo>
                <a:cubicBezTo>
                  <a:pt x="110551" y="638620"/>
                  <a:pt x="108956" y="634979"/>
                  <a:pt x="121329" y="550774"/>
                </a:cubicBezTo>
                <a:cubicBezTo>
                  <a:pt x="133702" y="447327"/>
                  <a:pt x="216088" y="4259"/>
                  <a:pt x="218840" y="0"/>
                </a:cubicBezTo>
              </a:path>
            </a:pathLst>
          </a:custGeom>
          <a:ln w="28575" cmpd="sng">
            <a:solidFill>
              <a:srgbClr val="008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5" name="Figura a mano libera 41"/>
          <p:cNvSpPr/>
          <p:nvPr/>
        </p:nvSpPr>
        <p:spPr>
          <a:xfrm>
            <a:off x="7960435" y="917677"/>
            <a:ext cx="368033" cy="1598915"/>
          </a:xfrm>
          <a:custGeom>
            <a:avLst/>
            <a:gdLst>
              <a:gd name="connsiteX0" fmla="*/ 0 w 441421"/>
              <a:gd name="connsiteY0" fmla="*/ 2152744 h 2152744"/>
              <a:gd name="connsiteX1" fmla="*/ 92930 w 441421"/>
              <a:gd name="connsiteY1" fmla="*/ 1602943 h 2152744"/>
              <a:gd name="connsiteX2" fmla="*/ 193605 w 441421"/>
              <a:gd name="connsiteY2" fmla="*/ 1053141 h 2152744"/>
              <a:gd name="connsiteX3" fmla="*/ 309769 w 441421"/>
              <a:gd name="connsiteY3" fmla="*/ 557545 h 2152744"/>
              <a:gd name="connsiteX4" fmla="*/ 441421 w 441421"/>
              <a:gd name="connsiteY4" fmla="*/ 0 h 2152744"/>
              <a:gd name="connsiteX0" fmla="*/ 0 w 484083"/>
              <a:gd name="connsiteY0" fmla="*/ 2169152 h 2169152"/>
              <a:gd name="connsiteX1" fmla="*/ 135592 w 484083"/>
              <a:gd name="connsiteY1" fmla="*/ 1602943 h 2169152"/>
              <a:gd name="connsiteX2" fmla="*/ 236267 w 484083"/>
              <a:gd name="connsiteY2" fmla="*/ 1053141 h 2169152"/>
              <a:gd name="connsiteX3" fmla="*/ 352431 w 484083"/>
              <a:gd name="connsiteY3" fmla="*/ 557545 h 2169152"/>
              <a:gd name="connsiteX4" fmla="*/ 484083 w 484083"/>
              <a:gd name="connsiteY4" fmla="*/ 0 h 2169152"/>
              <a:gd name="connsiteX0" fmla="*/ 0 w 484083"/>
              <a:gd name="connsiteY0" fmla="*/ 2169152 h 2169152"/>
              <a:gd name="connsiteX1" fmla="*/ 115901 w 484083"/>
              <a:gd name="connsiteY1" fmla="*/ 1596380 h 2169152"/>
              <a:gd name="connsiteX2" fmla="*/ 236267 w 484083"/>
              <a:gd name="connsiteY2" fmla="*/ 1053141 h 2169152"/>
              <a:gd name="connsiteX3" fmla="*/ 352431 w 484083"/>
              <a:gd name="connsiteY3" fmla="*/ 557545 h 2169152"/>
              <a:gd name="connsiteX4" fmla="*/ 484083 w 484083"/>
              <a:gd name="connsiteY4" fmla="*/ 0 h 2169152"/>
              <a:gd name="connsiteX0" fmla="*/ 0 w 484083"/>
              <a:gd name="connsiteY0" fmla="*/ 2169152 h 2169152"/>
              <a:gd name="connsiteX1" fmla="*/ 115901 w 484083"/>
              <a:gd name="connsiteY1" fmla="*/ 1596380 h 2169152"/>
              <a:gd name="connsiteX2" fmla="*/ 216577 w 484083"/>
              <a:gd name="connsiteY2" fmla="*/ 1053141 h 2169152"/>
              <a:gd name="connsiteX3" fmla="*/ 352431 w 484083"/>
              <a:gd name="connsiteY3" fmla="*/ 557545 h 2169152"/>
              <a:gd name="connsiteX4" fmla="*/ 484083 w 484083"/>
              <a:gd name="connsiteY4" fmla="*/ 0 h 2169152"/>
              <a:gd name="connsiteX0" fmla="*/ 0 w 484083"/>
              <a:gd name="connsiteY0" fmla="*/ 2169152 h 2169152"/>
              <a:gd name="connsiteX1" fmla="*/ 115901 w 484083"/>
              <a:gd name="connsiteY1" fmla="*/ 1596380 h 2169152"/>
              <a:gd name="connsiteX2" fmla="*/ 216577 w 484083"/>
              <a:gd name="connsiteY2" fmla="*/ 1053141 h 2169152"/>
              <a:gd name="connsiteX3" fmla="*/ 326178 w 484083"/>
              <a:gd name="connsiteY3" fmla="*/ 550982 h 2169152"/>
              <a:gd name="connsiteX4" fmla="*/ 484083 w 484083"/>
              <a:gd name="connsiteY4" fmla="*/ 0 h 2169152"/>
              <a:gd name="connsiteX0" fmla="*/ 0 w 477520"/>
              <a:gd name="connsiteY0" fmla="*/ 2139616 h 2139616"/>
              <a:gd name="connsiteX1" fmla="*/ 115901 w 477520"/>
              <a:gd name="connsiteY1" fmla="*/ 1566844 h 2139616"/>
              <a:gd name="connsiteX2" fmla="*/ 216577 w 477520"/>
              <a:gd name="connsiteY2" fmla="*/ 1023605 h 2139616"/>
              <a:gd name="connsiteX3" fmla="*/ 326178 w 477520"/>
              <a:gd name="connsiteY3" fmla="*/ 521446 h 2139616"/>
              <a:gd name="connsiteX4" fmla="*/ 477520 w 477520"/>
              <a:gd name="connsiteY4" fmla="*/ 0 h 2139616"/>
              <a:gd name="connsiteX0" fmla="*/ 0 w 361619"/>
              <a:gd name="connsiteY0" fmla="*/ 1566844 h 1566844"/>
              <a:gd name="connsiteX1" fmla="*/ 100676 w 361619"/>
              <a:gd name="connsiteY1" fmla="*/ 1023605 h 1566844"/>
              <a:gd name="connsiteX2" fmla="*/ 210277 w 361619"/>
              <a:gd name="connsiteY2" fmla="*/ 521446 h 1566844"/>
              <a:gd name="connsiteX3" fmla="*/ 361619 w 361619"/>
              <a:gd name="connsiteY3" fmla="*/ 0 h 1566844"/>
              <a:gd name="connsiteX0" fmla="*/ 0 w 368033"/>
              <a:gd name="connsiteY0" fmla="*/ 1598915 h 1598915"/>
              <a:gd name="connsiteX1" fmla="*/ 107090 w 368033"/>
              <a:gd name="connsiteY1" fmla="*/ 1023605 h 1598915"/>
              <a:gd name="connsiteX2" fmla="*/ 216691 w 368033"/>
              <a:gd name="connsiteY2" fmla="*/ 521446 h 1598915"/>
              <a:gd name="connsiteX3" fmla="*/ 368033 w 368033"/>
              <a:gd name="connsiteY3" fmla="*/ 0 h 1598915"/>
            </a:gdLst>
            <a:ahLst/>
            <a:cxnLst>
              <a:cxn ang="0">
                <a:pos x="connsiteX0" y="connsiteY0"/>
              </a:cxn>
              <a:cxn ang="0">
                <a:pos x="connsiteX1" y="connsiteY1"/>
              </a:cxn>
              <a:cxn ang="0">
                <a:pos x="connsiteX2" y="connsiteY2"/>
              </a:cxn>
              <a:cxn ang="0">
                <a:pos x="connsiteX3" y="connsiteY3"/>
              </a:cxn>
            </a:cxnLst>
            <a:rect l="l" t="t" r="r" b="b"/>
            <a:pathLst>
              <a:path w="368033" h="1598915">
                <a:moveTo>
                  <a:pt x="0" y="1598915"/>
                </a:moveTo>
                <a:cubicBezTo>
                  <a:pt x="36096" y="1412913"/>
                  <a:pt x="70975" y="1203183"/>
                  <a:pt x="107090" y="1023605"/>
                </a:cubicBezTo>
                <a:cubicBezTo>
                  <a:pt x="143205" y="844027"/>
                  <a:pt x="173200" y="692047"/>
                  <a:pt x="216691" y="521446"/>
                </a:cubicBezTo>
                <a:cubicBezTo>
                  <a:pt x="260182" y="350845"/>
                  <a:pt x="368033" y="0"/>
                  <a:pt x="368033" y="0"/>
                </a:cubicBezTo>
              </a:path>
            </a:pathLst>
          </a:custGeom>
          <a:ln w="28575" cmpd="sng">
            <a:solidFill>
              <a:srgbClr val="008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6" name="Slide Number Placeholder 1">
            <a:extLst>
              <a:ext uri="{FF2B5EF4-FFF2-40B4-BE49-F238E27FC236}">
                <a16:creationId xmlns:a16="http://schemas.microsoft.com/office/drawing/2014/main" id="{929F4281-9EE2-8540-811D-478F7410993B}"/>
              </a:ext>
            </a:extLst>
          </p:cNvPr>
          <p:cNvSpPr>
            <a:spLocks noGrp="1"/>
          </p:cNvSpPr>
          <p:nvPr>
            <p:ph type="sldNum" sz="quarter" idx="12"/>
          </p:nvPr>
        </p:nvSpPr>
        <p:spPr>
          <a:xfrm>
            <a:off x="8539161" y="6581774"/>
            <a:ext cx="604839" cy="276225"/>
          </a:xfrm>
        </p:spPr>
        <p:txBody>
          <a:bodyPr/>
          <a:lstStyle/>
          <a:p>
            <a:fld id="{1744BE55-CFB6-3249-9653-5A6C656DA5B0}" type="slidenum">
              <a:rPr lang="en-US" smtClean="0"/>
              <a:pPr/>
              <a:t>12</a:t>
            </a:fld>
            <a:endParaRPr lang="en-US"/>
          </a:p>
        </p:txBody>
      </p:sp>
    </p:spTree>
    <p:extLst>
      <p:ext uri="{BB962C8B-B14F-4D97-AF65-F5344CB8AC3E}">
        <p14:creationId xmlns:p14="http://schemas.microsoft.com/office/powerpoint/2010/main" val="1964362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26"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80">
                                          <p:stCondLst>
                                            <p:cond delay="0"/>
                                          </p:stCondLst>
                                        </p:cTn>
                                        <p:tgtEl>
                                          <p:spTgt spid="8"/>
                                        </p:tgtEl>
                                      </p:cBhvr>
                                    </p:animEffect>
                                    <p:anim calcmode="lin" valueType="num">
                                      <p:cBhvr>
                                        <p:cTn id="3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4" dur="26">
                                          <p:stCondLst>
                                            <p:cond delay="650"/>
                                          </p:stCondLst>
                                        </p:cTn>
                                        <p:tgtEl>
                                          <p:spTgt spid="8"/>
                                        </p:tgtEl>
                                      </p:cBhvr>
                                      <p:to x="100000" y="60000"/>
                                    </p:animScale>
                                    <p:animScale>
                                      <p:cBhvr>
                                        <p:cTn id="45" dur="166" decel="50000">
                                          <p:stCondLst>
                                            <p:cond delay="676"/>
                                          </p:stCondLst>
                                        </p:cTn>
                                        <p:tgtEl>
                                          <p:spTgt spid="8"/>
                                        </p:tgtEl>
                                      </p:cBhvr>
                                      <p:to x="100000" y="100000"/>
                                    </p:animScale>
                                    <p:animScale>
                                      <p:cBhvr>
                                        <p:cTn id="46" dur="26">
                                          <p:stCondLst>
                                            <p:cond delay="1312"/>
                                          </p:stCondLst>
                                        </p:cTn>
                                        <p:tgtEl>
                                          <p:spTgt spid="8"/>
                                        </p:tgtEl>
                                      </p:cBhvr>
                                      <p:to x="100000" y="80000"/>
                                    </p:animScale>
                                    <p:animScale>
                                      <p:cBhvr>
                                        <p:cTn id="47" dur="166" decel="50000">
                                          <p:stCondLst>
                                            <p:cond delay="1338"/>
                                          </p:stCondLst>
                                        </p:cTn>
                                        <p:tgtEl>
                                          <p:spTgt spid="8"/>
                                        </p:tgtEl>
                                      </p:cBhvr>
                                      <p:to x="100000" y="100000"/>
                                    </p:animScale>
                                    <p:animScale>
                                      <p:cBhvr>
                                        <p:cTn id="48" dur="26">
                                          <p:stCondLst>
                                            <p:cond delay="1642"/>
                                          </p:stCondLst>
                                        </p:cTn>
                                        <p:tgtEl>
                                          <p:spTgt spid="8"/>
                                        </p:tgtEl>
                                      </p:cBhvr>
                                      <p:to x="100000" y="90000"/>
                                    </p:animScale>
                                    <p:animScale>
                                      <p:cBhvr>
                                        <p:cTn id="49" dur="166" decel="50000">
                                          <p:stCondLst>
                                            <p:cond delay="1668"/>
                                          </p:stCondLst>
                                        </p:cTn>
                                        <p:tgtEl>
                                          <p:spTgt spid="8"/>
                                        </p:tgtEl>
                                      </p:cBhvr>
                                      <p:to x="100000" y="100000"/>
                                    </p:animScale>
                                    <p:animScale>
                                      <p:cBhvr>
                                        <p:cTn id="50" dur="26">
                                          <p:stCondLst>
                                            <p:cond delay="1808"/>
                                          </p:stCondLst>
                                        </p:cTn>
                                        <p:tgtEl>
                                          <p:spTgt spid="8"/>
                                        </p:tgtEl>
                                      </p:cBhvr>
                                      <p:to x="100000" y="95000"/>
                                    </p:animScale>
                                    <p:animScale>
                                      <p:cBhvr>
                                        <p:cTn id="51" dur="166" decel="50000">
                                          <p:stCondLst>
                                            <p:cond delay="1834"/>
                                          </p:stCondLst>
                                        </p:cTn>
                                        <p:tgtEl>
                                          <p:spTgt spid="8"/>
                                        </p:tgtEl>
                                      </p:cBhvr>
                                      <p:to x="100000" y="100000"/>
                                    </p:animScale>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xit" presetSubtype="0" fill="hold" grpId="1" nodeType="clickEffect">
                                  <p:stCondLst>
                                    <p:cond delay="0"/>
                                  </p:stCondLst>
                                  <p:childTnLst>
                                    <p:animEffect transition="out" filter="fade">
                                      <p:cBhvr>
                                        <p:cTn id="71" dur="1000"/>
                                        <p:tgtEl>
                                          <p:spTgt spid="18"/>
                                        </p:tgtEl>
                                      </p:cBhvr>
                                    </p:animEffect>
                                    <p:anim calcmode="lin" valueType="num">
                                      <p:cBhvr>
                                        <p:cTn id="72" dur="1000"/>
                                        <p:tgtEl>
                                          <p:spTgt spid="18"/>
                                        </p:tgtEl>
                                        <p:attrNameLst>
                                          <p:attrName>ppt_x</p:attrName>
                                        </p:attrNameLst>
                                      </p:cBhvr>
                                      <p:tavLst>
                                        <p:tav tm="0">
                                          <p:val>
                                            <p:strVal val="ppt_x"/>
                                          </p:val>
                                        </p:tav>
                                        <p:tav tm="100000">
                                          <p:val>
                                            <p:strVal val="ppt_x"/>
                                          </p:val>
                                        </p:tav>
                                      </p:tavLst>
                                    </p:anim>
                                    <p:anim calcmode="lin" valueType="num">
                                      <p:cBhvr>
                                        <p:cTn id="73" dur="100" decel="100000"/>
                                        <p:tgtEl>
                                          <p:spTgt spid="18"/>
                                        </p:tgtEl>
                                        <p:attrNameLst>
                                          <p:attrName>ppt_y</p:attrName>
                                        </p:attrNameLst>
                                      </p:cBhvr>
                                      <p:tavLst>
                                        <p:tav tm="0">
                                          <p:val>
                                            <p:strVal val="ppt_y"/>
                                          </p:val>
                                        </p:tav>
                                        <p:tav tm="100000">
                                          <p:val>
                                            <p:strVal val="ppt_y-.03"/>
                                          </p:val>
                                        </p:tav>
                                      </p:tavLst>
                                    </p:anim>
                                    <p:anim calcmode="lin" valueType="num">
                                      <p:cBhvr>
                                        <p:cTn id="74" dur="900" accel="100000">
                                          <p:stCondLst>
                                            <p:cond delay="100"/>
                                          </p:stCondLst>
                                        </p:cTn>
                                        <p:tgtEl>
                                          <p:spTgt spid="18"/>
                                        </p:tgtEl>
                                        <p:attrNameLst>
                                          <p:attrName>ppt_y</p:attrName>
                                        </p:attrNameLst>
                                      </p:cBhvr>
                                      <p:tavLst>
                                        <p:tav tm="0">
                                          <p:val>
                                            <p:strVal val="ppt_y"/>
                                          </p:val>
                                        </p:tav>
                                        <p:tav tm="100000">
                                          <p:val>
                                            <p:strVal val="ppt_y+1"/>
                                          </p:val>
                                        </p:tav>
                                      </p:tavLst>
                                    </p:anim>
                                    <p:set>
                                      <p:cBhvr>
                                        <p:cTn id="75" dur="1" fill="hold">
                                          <p:stCondLst>
                                            <p:cond delay="999"/>
                                          </p:stCondLst>
                                        </p:cTn>
                                        <p:tgtEl>
                                          <p:spTgt spid="18"/>
                                        </p:tgtEl>
                                        <p:attrNameLst>
                                          <p:attrName>style.visibility</p:attrName>
                                        </p:attrNameLst>
                                      </p:cBhvr>
                                      <p:to>
                                        <p:strVal val="hidden"/>
                                      </p:to>
                                    </p:set>
                                  </p:childTnLst>
                                </p:cTn>
                              </p:par>
                              <p:par>
                                <p:cTn id="76" presetID="22" presetClass="entr" presetSubtype="1"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up)">
                                      <p:cBhvr>
                                        <p:cTn id="78" dur="500"/>
                                        <p:tgtEl>
                                          <p:spTgt spid="20"/>
                                        </p:tgtEl>
                                      </p:cBhvr>
                                    </p:animEffect>
                                  </p:childTnLst>
                                </p:cTn>
                              </p:par>
                            </p:childTnLst>
                          </p:cTn>
                        </p:par>
                        <p:par>
                          <p:cTn id="79" fill="hold">
                            <p:stCondLst>
                              <p:cond delay="1000"/>
                            </p:stCondLst>
                            <p:childTnLst>
                              <p:par>
                                <p:cTn id="80" presetID="26"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80">
                                          <p:stCondLst>
                                            <p:cond delay="0"/>
                                          </p:stCondLst>
                                        </p:cTn>
                                        <p:tgtEl>
                                          <p:spTgt spid="21"/>
                                        </p:tgtEl>
                                      </p:cBhvr>
                                    </p:animEffect>
                                    <p:anim calcmode="lin" valueType="num">
                                      <p:cBhvr>
                                        <p:cTn id="8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8" dur="26">
                                          <p:stCondLst>
                                            <p:cond delay="650"/>
                                          </p:stCondLst>
                                        </p:cTn>
                                        <p:tgtEl>
                                          <p:spTgt spid="21"/>
                                        </p:tgtEl>
                                      </p:cBhvr>
                                      <p:to x="100000" y="60000"/>
                                    </p:animScale>
                                    <p:animScale>
                                      <p:cBhvr>
                                        <p:cTn id="89" dur="166" decel="50000">
                                          <p:stCondLst>
                                            <p:cond delay="676"/>
                                          </p:stCondLst>
                                        </p:cTn>
                                        <p:tgtEl>
                                          <p:spTgt spid="21"/>
                                        </p:tgtEl>
                                      </p:cBhvr>
                                      <p:to x="100000" y="100000"/>
                                    </p:animScale>
                                    <p:animScale>
                                      <p:cBhvr>
                                        <p:cTn id="90" dur="26">
                                          <p:stCondLst>
                                            <p:cond delay="1312"/>
                                          </p:stCondLst>
                                        </p:cTn>
                                        <p:tgtEl>
                                          <p:spTgt spid="21"/>
                                        </p:tgtEl>
                                      </p:cBhvr>
                                      <p:to x="100000" y="80000"/>
                                    </p:animScale>
                                    <p:animScale>
                                      <p:cBhvr>
                                        <p:cTn id="91" dur="166" decel="50000">
                                          <p:stCondLst>
                                            <p:cond delay="1338"/>
                                          </p:stCondLst>
                                        </p:cTn>
                                        <p:tgtEl>
                                          <p:spTgt spid="21"/>
                                        </p:tgtEl>
                                      </p:cBhvr>
                                      <p:to x="100000" y="100000"/>
                                    </p:animScale>
                                    <p:animScale>
                                      <p:cBhvr>
                                        <p:cTn id="92" dur="26">
                                          <p:stCondLst>
                                            <p:cond delay="1642"/>
                                          </p:stCondLst>
                                        </p:cTn>
                                        <p:tgtEl>
                                          <p:spTgt spid="21"/>
                                        </p:tgtEl>
                                      </p:cBhvr>
                                      <p:to x="100000" y="90000"/>
                                    </p:animScale>
                                    <p:animScale>
                                      <p:cBhvr>
                                        <p:cTn id="93" dur="166" decel="50000">
                                          <p:stCondLst>
                                            <p:cond delay="1668"/>
                                          </p:stCondLst>
                                        </p:cTn>
                                        <p:tgtEl>
                                          <p:spTgt spid="21"/>
                                        </p:tgtEl>
                                      </p:cBhvr>
                                      <p:to x="100000" y="100000"/>
                                    </p:animScale>
                                    <p:animScale>
                                      <p:cBhvr>
                                        <p:cTn id="94" dur="26">
                                          <p:stCondLst>
                                            <p:cond delay="1808"/>
                                          </p:stCondLst>
                                        </p:cTn>
                                        <p:tgtEl>
                                          <p:spTgt spid="21"/>
                                        </p:tgtEl>
                                      </p:cBhvr>
                                      <p:to x="100000" y="95000"/>
                                    </p:animScale>
                                    <p:animScale>
                                      <p:cBhvr>
                                        <p:cTn id="95" dur="166" decel="50000">
                                          <p:stCondLst>
                                            <p:cond delay="1834"/>
                                          </p:stCondLst>
                                        </p:cTn>
                                        <p:tgtEl>
                                          <p:spTgt spid="21"/>
                                        </p:tgtEl>
                                      </p:cBhvr>
                                      <p:to x="100000" y="100000"/>
                                    </p:animScale>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down)">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6"/>
                                        </p:tgtEl>
                                      </p:cBhvr>
                                    </p:animEffect>
                                    <p:anim calcmode="lin" valueType="num">
                                      <p:cBhvr>
                                        <p:cTn id="104" dur="1000"/>
                                        <p:tgtEl>
                                          <p:spTgt spid="6"/>
                                        </p:tgtEl>
                                        <p:attrNameLst>
                                          <p:attrName>ppt_x</p:attrName>
                                        </p:attrNameLst>
                                      </p:cBhvr>
                                      <p:tavLst>
                                        <p:tav tm="0">
                                          <p:val>
                                            <p:strVal val="ppt_x"/>
                                          </p:val>
                                        </p:tav>
                                        <p:tav tm="100000">
                                          <p:val>
                                            <p:strVal val="ppt_x"/>
                                          </p:val>
                                        </p:tav>
                                      </p:tavLst>
                                    </p:anim>
                                    <p:anim calcmode="lin" valueType="num">
                                      <p:cBhvr>
                                        <p:cTn id="105" dur="100" decel="100000"/>
                                        <p:tgtEl>
                                          <p:spTgt spid="6"/>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6"/>
                                        </p:tgtEl>
                                        <p:attrNameLst>
                                          <p:attrName>ppt_y</p:attrName>
                                        </p:attrNameLst>
                                      </p:cBhvr>
                                      <p:tavLst>
                                        <p:tav tm="0">
                                          <p:val>
                                            <p:strVal val="ppt_y"/>
                                          </p:val>
                                        </p:tav>
                                        <p:tav tm="100000">
                                          <p:val>
                                            <p:strVal val="ppt_y+1"/>
                                          </p:val>
                                        </p:tav>
                                      </p:tavLst>
                                    </p:anim>
                                    <p:set>
                                      <p:cBhvr>
                                        <p:cTn id="107" dur="1" fill="hold">
                                          <p:stCondLst>
                                            <p:cond delay="999"/>
                                          </p:stCondLst>
                                        </p:cTn>
                                        <p:tgtEl>
                                          <p:spTgt spid="6"/>
                                        </p:tgtEl>
                                        <p:attrNameLst>
                                          <p:attrName>style.visibility</p:attrName>
                                        </p:attrNameLst>
                                      </p:cBhvr>
                                      <p:to>
                                        <p:strVal val="hidden"/>
                                      </p:to>
                                    </p:set>
                                  </p:childTnLst>
                                </p:cTn>
                              </p:par>
                              <p:par>
                                <p:cTn id="108" presetID="37" presetClass="exit" presetSubtype="0" fill="hold" grpId="1" nodeType="withEffect">
                                  <p:stCondLst>
                                    <p:cond delay="0"/>
                                  </p:stCondLst>
                                  <p:childTnLst>
                                    <p:animEffect transition="out" filter="fade">
                                      <p:cBhvr>
                                        <p:cTn id="109" dur="1000"/>
                                        <p:tgtEl>
                                          <p:spTgt spid="19"/>
                                        </p:tgtEl>
                                      </p:cBhvr>
                                    </p:animEffect>
                                    <p:anim calcmode="lin" valueType="num">
                                      <p:cBhvr>
                                        <p:cTn id="110" dur="1000"/>
                                        <p:tgtEl>
                                          <p:spTgt spid="19"/>
                                        </p:tgtEl>
                                        <p:attrNameLst>
                                          <p:attrName>ppt_x</p:attrName>
                                        </p:attrNameLst>
                                      </p:cBhvr>
                                      <p:tavLst>
                                        <p:tav tm="0">
                                          <p:val>
                                            <p:strVal val="ppt_x"/>
                                          </p:val>
                                        </p:tav>
                                        <p:tav tm="100000">
                                          <p:val>
                                            <p:strVal val="ppt_x"/>
                                          </p:val>
                                        </p:tav>
                                      </p:tavLst>
                                    </p:anim>
                                    <p:anim calcmode="lin" valueType="num">
                                      <p:cBhvr>
                                        <p:cTn id="111" dur="100" decel="100000"/>
                                        <p:tgtEl>
                                          <p:spTgt spid="19"/>
                                        </p:tgtEl>
                                        <p:attrNameLst>
                                          <p:attrName>ppt_y</p:attrName>
                                        </p:attrNameLst>
                                      </p:cBhvr>
                                      <p:tavLst>
                                        <p:tav tm="0">
                                          <p:val>
                                            <p:strVal val="ppt_y"/>
                                          </p:val>
                                        </p:tav>
                                        <p:tav tm="100000">
                                          <p:val>
                                            <p:strVal val="ppt_y-.03"/>
                                          </p:val>
                                        </p:tav>
                                      </p:tavLst>
                                    </p:anim>
                                    <p:anim calcmode="lin" valueType="num">
                                      <p:cBhvr>
                                        <p:cTn id="112" dur="900" accel="100000">
                                          <p:stCondLst>
                                            <p:cond delay="100"/>
                                          </p:stCondLst>
                                        </p:cTn>
                                        <p:tgtEl>
                                          <p:spTgt spid="19"/>
                                        </p:tgtEl>
                                        <p:attrNameLst>
                                          <p:attrName>ppt_y</p:attrName>
                                        </p:attrNameLst>
                                      </p:cBhvr>
                                      <p:tavLst>
                                        <p:tav tm="0">
                                          <p:val>
                                            <p:strVal val="ppt_y"/>
                                          </p:val>
                                        </p:tav>
                                        <p:tav tm="100000">
                                          <p:val>
                                            <p:strVal val="ppt_y+1"/>
                                          </p:val>
                                        </p:tav>
                                      </p:tavLst>
                                    </p:anim>
                                    <p:set>
                                      <p:cBhvr>
                                        <p:cTn id="113" dur="1" fill="hold">
                                          <p:stCondLst>
                                            <p:cond delay="999"/>
                                          </p:stCondLst>
                                        </p:cTn>
                                        <p:tgtEl>
                                          <p:spTgt spid="19"/>
                                        </p:tgtEl>
                                        <p:attrNameLst>
                                          <p:attrName>style.visibility</p:attrName>
                                        </p:attrNameLst>
                                      </p:cBhvr>
                                      <p:to>
                                        <p:strVal val="hidden"/>
                                      </p:to>
                                    </p:set>
                                  </p:childTnLst>
                                </p:cTn>
                              </p:par>
                              <p:par>
                                <p:cTn id="114" presetID="22" presetClass="exit" presetSubtype="4" fill="hold" nodeType="withEffect">
                                  <p:stCondLst>
                                    <p:cond delay="0"/>
                                  </p:stCondLst>
                                  <p:childTnLst>
                                    <p:animEffect transition="out" filter="wipe(down)">
                                      <p:cBhvr>
                                        <p:cTn id="115" dur="500"/>
                                        <p:tgtEl>
                                          <p:spTgt spid="20"/>
                                        </p:tgtEl>
                                      </p:cBhvr>
                                    </p:animEffect>
                                    <p:set>
                                      <p:cBhvr>
                                        <p:cTn id="116" dur="1" fill="hold">
                                          <p:stCondLst>
                                            <p:cond delay="499"/>
                                          </p:stCondLst>
                                        </p:cTn>
                                        <p:tgtEl>
                                          <p:spTgt spid="20"/>
                                        </p:tgtEl>
                                        <p:attrNameLst>
                                          <p:attrName>style.visibility</p:attrName>
                                        </p:attrNameLst>
                                      </p:cBhvr>
                                      <p:to>
                                        <p:strVal val="hidden"/>
                                      </p:to>
                                    </p:set>
                                  </p:childTnLst>
                                </p:cTn>
                              </p:par>
                            </p:childTnLst>
                          </p:cTn>
                        </p:par>
                        <p:par>
                          <p:cTn id="117" fill="hold">
                            <p:stCondLst>
                              <p:cond delay="1000"/>
                            </p:stCondLst>
                            <p:childTnLst>
                              <p:par>
                                <p:cTn id="118" presetID="0" presetClass="path" presetSubtype="0" accel="50000" decel="50000" fill="hold" grpId="1" nodeType="afterEffect">
                                  <p:stCondLst>
                                    <p:cond delay="0"/>
                                  </p:stCondLst>
                                  <p:childTnLst>
                                    <p:animMotion origin="layout" path="M 8.50842E-8 -3.39736E-6 C 0.00729 -0.00833 0.01493 -0.01643 0.02171 -0.02545 C 0.02848 -0.03448 0.03369 -0.04142 0.04081 -0.05369 C 0.04792 -0.06595 0.05956 -0.08956 0.06442 -0.09905 " pathEditMode="relative" rAng="0" ptsTypes="aaaa">
                                      <p:cBhvr>
                                        <p:cTn id="119" dur="2000" fill="hold"/>
                                        <p:tgtEl>
                                          <p:spTgt spid="8"/>
                                        </p:tgtEl>
                                        <p:attrNameLst>
                                          <p:attrName>ppt_x</p:attrName>
                                          <p:attrName>ppt_y</p:attrName>
                                        </p:attrNameLst>
                                      </p:cBhvr>
                                      <p:rCtr x="3212" y="-4953"/>
                                    </p:animMotion>
                                  </p:childTnLst>
                                </p:cTn>
                              </p:par>
                              <p:par>
                                <p:cTn id="120" presetID="0" presetClass="path" presetSubtype="0" accel="50000" decel="50000" fill="hold" grpId="1" nodeType="withEffect">
                                  <p:stCondLst>
                                    <p:cond delay="0"/>
                                  </p:stCondLst>
                                  <p:childTnLst>
                                    <p:animMotion origin="layout" path="M -1.09568E-6 -8.70169E-7 C 0.00382 0.00394 0.01459 0.0162 0.02275 0.02361 C 0.03091 0.03101 0.03976 0.03842 0.04862 0.04467 C 0.05748 0.05092 0.06737 0.05693 0.0764 0.0611 C 0.08543 0.06526 0.09446 0.06781 0.10314 0.07012 C 0.11183 0.07244 0.12086 0.07406 0.12815 0.07475 C 0.13544 0.07545 0.14326 0.07475 0.14725 0.07475 " pathEditMode="relative" rAng="0" ptsTypes="aaaaaaa">
                                      <p:cBhvr>
                                        <p:cTn id="121" dur="2000" fill="hold"/>
                                        <p:tgtEl>
                                          <p:spTgt spid="5"/>
                                        </p:tgtEl>
                                        <p:attrNameLst>
                                          <p:attrName>ppt_x</p:attrName>
                                          <p:attrName>ppt_y</p:attrName>
                                        </p:attrNameLst>
                                      </p:cBhvr>
                                      <p:rCtr x="7362" y="3772"/>
                                    </p:animMotion>
                                  </p:childTnLst>
                                </p:cTn>
                              </p:par>
                            </p:childTnLst>
                          </p:cTn>
                        </p:par>
                        <p:par>
                          <p:cTn id="122" fill="hold">
                            <p:stCondLst>
                              <p:cond delay="3000"/>
                            </p:stCondLst>
                            <p:childTnLst>
                              <p:par>
                                <p:cTn id="123" presetID="22" presetClass="entr" presetSubtype="4"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wipe(down)">
                                      <p:cBhvr>
                                        <p:cTn id="125" dur="500"/>
                                        <p:tgtEl>
                                          <p:spTgt spid="23"/>
                                        </p:tgtEl>
                                      </p:cBhvr>
                                    </p:animEffect>
                                  </p:childTnLst>
                                </p:cTn>
                              </p:par>
                            </p:childTnLst>
                          </p:cTn>
                        </p:par>
                        <p:par>
                          <p:cTn id="126" fill="hold">
                            <p:stCondLst>
                              <p:cond delay="3500"/>
                            </p:stCondLst>
                            <p:childTnLst>
                              <p:par>
                                <p:cTn id="127" presetID="0" presetClass="path" presetSubtype="0" accel="50000" decel="50000" fill="hold" grpId="1" nodeType="afterEffect">
                                  <p:stCondLst>
                                    <p:cond delay="0"/>
                                  </p:stCondLst>
                                  <p:childTnLst>
                                    <p:animMotion origin="layout" path="M 0.00104 0.00046 C 0.00347 -0.0155 0.00937 -0.05971 0.01563 -0.09604 C 0.02188 -0.13238 0.03368 -0.19208 0.03837 -0.21731 " pathEditMode="relative" rAng="0" ptsTypes="aaa">
                                      <p:cBhvr>
                                        <p:cTn id="128" dur="2000" fill="hold"/>
                                        <p:tgtEl>
                                          <p:spTgt spid="21"/>
                                        </p:tgtEl>
                                        <p:attrNameLst>
                                          <p:attrName>ppt_x</p:attrName>
                                          <p:attrName>ppt_y</p:attrName>
                                        </p:attrNameLst>
                                      </p:cBhvr>
                                      <p:rCtr x="1858" y="-10900"/>
                                    </p:animMotion>
                                  </p:childTnLst>
                                </p:cTn>
                              </p:par>
                              <p:par>
                                <p:cTn id="129" presetID="22" presetClass="entr" presetSubtype="4" fill="hold" grpId="0"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down)">
                                      <p:cBhvr>
                                        <p:cTn id="131" dur="500"/>
                                        <p:tgtEl>
                                          <p:spTgt spid="24"/>
                                        </p:tgtEl>
                                      </p:cBhvr>
                                    </p:animEffec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grpId="2" nodeType="clickEffect">
                                  <p:stCondLst>
                                    <p:cond delay="0"/>
                                  </p:stCondLst>
                                  <p:childTnLst>
                                    <p:animMotion origin="layout" path="M 0.06441 -0.09907 C 0.06649 -0.10463 0.07326 -0.11991 0.07743 -0.13194 C 0.0816 -0.14398 0.08629 -0.1581 0.08993 -0.17199 C 0.09358 -0.18588 0.09757 -0.20579 0.09948 -0.21481 " pathEditMode="relative" rAng="0" ptsTypes="aaaa">
                                      <p:cBhvr>
                                        <p:cTn id="135" dur="2000" fill="hold"/>
                                        <p:tgtEl>
                                          <p:spTgt spid="8"/>
                                        </p:tgtEl>
                                        <p:attrNameLst>
                                          <p:attrName>ppt_x</p:attrName>
                                          <p:attrName>ppt_y</p:attrName>
                                        </p:attrNameLst>
                                      </p:cBhvr>
                                      <p:rCtr x="1753" y="-5787"/>
                                    </p:animMotion>
                                  </p:childTnLst>
                                </p:cTn>
                              </p:par>
                              <p:par>
                                <p:cTn id="136" presetID="22" presetClass="exit" presetSubtype="4" fill="hold" nodeType="withEffect">
                                  <p:stCondLst>
                                    <p:cond delay="0"/>
                                  </p:stCondLst>
                                  <p:childTnLst>
                                    <p:animEffect transition="out" filter="wipe(down)">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par>
                                <p:cTn id="139" presetID="0" presetClass="path" presetSubtype="0" accel="50000" decel="50000" fill="hold" grpId="2" nodeType="withEffect">
                                  <p:stCondLst>
                                    <p:cond delay="0"/>
                                  </p:stCondLst>
                                  <p:childTnLst>
                                    <p:animMotion origin="layout" path="M 0.14742 0.0766 C 0.1601 0.07475 0.17295 0.07313 0.18545 0.0692 C 0.19813 0.06526 0.21167 0.05855 0.22278 0.0523 C 0.2339 0.04606 0.24362 0.03865 0.25178 0.03217 C 0.25994 0.02569 0.26585 0.01921 0.2714 0.01273 C 0.27696 0.00625 0.28217 -0.00278 0.28495 -0.00671 " pathEditMode="relative" rAng="0" ptsTypes="aaaaaa">
                                      <p:cBhvr>
                                        <p:cTn id="140" dur="2000" fill="hold"/>
                                        <p:tgtEl>
                                          <p:spTgt spid="5"/>
                                        </p:tgtEl>
                                        <p:attrNameLst>
                                          <p:attrName>ppt_x</p:attrName>
                                          <p:attrName>ppt_y</p:attrName>
                                        </p:attrNameLst>
                                      </p:cBhvr>
                                      <p:rCtr x="6876" y="-4166"/>
                                    </p:animMotion>
                                  </p:childTnLst>
                                </p:cTn>
                              </p:par>
                            </p:childTnLst>
                          </p:cTn>
                        </p:par>
                        <p:par>
                          <p:cTn id="141" fill="hold">
                            <p:stCondLst>
                              <p:cond delay="2000"/>
                            </p:stCondLst>
                            <p:childTnLst>
                              <p:par>
                                <p:cTn id="142" presetID="22" presetClass="entr" presetSubtype="4" fill="hold" nodeType="after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wipe(down)">
                                      <p:cBhvr>
                                        <p:cTn id="144" dur="500"/>
                                        <p:tgtEl>
                                          <p:spTgt spid="25"/>
                                        </p:tgtEl>
                                      </p:cBhvr>
                                    </p:animEffect>
                                  </p:childTnLst>
                                </p:cTn>
                              </p:par>
                              <p:par>
                                <p:cTn id="145" presetID="0" presetClass="path" presetSubtype="0" accel="50000" decel="50000" fill="hold" grpId="2" nodeType="withEffect">
                                  <p:stCondLst>
                                    <p:cond delay="0"/>
                                  </p:stCondLst>
                                  <p:childTnLst>
                                    <p:animMotion origin="layout" path="M 0.03837 -0.21731 C 0.04098 -0.23166 0.04879 -0.27702 0.05435 -0.30363 C 0.0599 -0.33025 0.06702 -0.35779 0.07154 -0.37699 C 0.07605 -0.3962 0.07779 -0.40893 0.08109 -0.41819 C 0.08439 -0.42745 0.08682 -0.42999 0.09099 -0.43277 C 0.09515 -0.43555 0.10262 -0.43485 0.10575 -0.43531 " pathEditMode="relative" rAng="0" ptsTypes="aaaaaa">
                                      <p:cBhvr>
                                        <p:cTn id="146" dur="2000" fill="hold"/>
                                        <p:tgtEl>
                                          <p:spTgt spid="21"/>
                                        </p:tgtEl>
                                        <p:attrNameLst>
                                          <p:attrName>ppt_x</p:attrName>
                                          <p:attrName>ppt_y</p:attrName>
                                        </p:attrNameLst>
                                      </p:cBhvr>
                                      <p:rCtr x="3369" y="-10923"/>
                                    </p:animMotion>
                                  </p:childTnLst>
                                </p:cTn>
                              </p:par>
                              <p:par>
                                <p:cTn id="147" presetID="22" presetClass="entr" presetSubtype="4" fill="hold" grpId="0" nodeType="withEffect">
                                  <p:stCondLst>
                                    <p:cond delay="0"/>
                                  </p:stCondLst>
                                  <p:childTnLst>
                                    <p:set>
                                      <p:cBhvr>
                                        <p:cTn id="148" dur="1" fill="hold">
                                          <p:stCondLst>
                                            <p:cond delay="0"/>
                                          </p:stCondLst>
                                        </p:cTn>
                                        <p:tgtEl>
                                          <p:spTgt spid="26"/>
                                        </p:tgtEl>
                                        <p:attrNameLst>
                                          <p:attrName>style.visibility</p:attrName>
                                        </p:attrNameLst>
                                      </p:cBhvr>
                                      <p:to>
                                        <p:strVal val="visible"/>
                                      </p:to>
                                    </p:set>
                                    <p:animEffect transition="in" filter="wipe(down)">
                                      <p:cBhvr>
                                        <p:cTn id="149" dur="500"/>
                                        <p:tgtEl>
                                          <p:spTgt spid="26"/>
                                        </p:tgtEl>
                                      </p:cBhvr>
                                    </p:animEffect>
                                  </p:childTnLst>
                                </p:cTn>
                              </p:par>
                            </p:childTnLst>
                          </p:cTn>
                        </p:par>
                      </p:childTnLst>
                    </p:cTn>
                  </p:par>
                  <p:par>
                    <p:cTn id="150" fill="hold">
                      <p:stCondLst>
                        <p:cond delay="indefinite"/>
                      </p:stCondLst>
                      <p:childTnLst>
                        <p:par>
                          <p:cTn id="151" fill="hold">
                            <p:stCondLst>
                              <p:cond delay="0"/>
                            </p:stCondLst>
                            <p:childTnLst>
                              <p:par>
                                <p:cTn id="152" presetID="0" presetClass="path" presetSubtype="0" accel="50000" decel="50000" fill="hold" grpId="3" nodeType="clickEffect">
                                  <p:stCondLst>
                                    <p:cond delay="0"/>
                                  </p:stCondLst>
                                  <p:childTnLst>
                                    <p:animMotion origin="layout" path="M 0.0995 -0.21569 C 0.10019 -0.22008 0.10227 -0.23166 0.10349 -0.24161 C 0.10471 -0.25156 0.10609 -0.26475 0.10679 -0.27563 C 0.10748 -0.2865 0.10766 -0.30016 0.10783 -0.30664 " pathEditMode="relative" rAng="0" ptsTypes="aaaa">
                                      <p:cBhvr>
                                        <p:cTn id="153" dur="2000" fill="hold"/>
                                        <p:tgtEl>
                                          <p:spTgt spid="8"/>
                                        </p:tgtEl>
                                        <p:attrNameLst>
                                          <p:attrName>ppt_x</p:attrName>
                                          <p:attrName>ppt_y</p:attrName>
                                        </p:attrNameLst>
                                      </p:cBhvr>
                                      <p:rCtr x="417" y="-4559"/>
                                    </p:animMotion>
                                  </p:childTnLst>
                                </p:cTn>
                              </p:par>
                              <p:par>
                                <p:cTn id="154" presetID="22" presetClass="exit" presetSubtype="4" fill="hold" nodeType="withEffect">
                                  <p:stCondLst>
                                    <p:cond delay="0"/>
                                  </p:stCondLst>
                                  <p:childTnLst>
                                    <p:animEffect transition="out" filter="wipe(down)">
                                      <p:cBhvr>
                                        <p:cTn id="155" dur="500"/>
                                        <p:tgtEl>
                                          <p:spTgt spid="25"/>
                                        </p:tgtEl>
                                      </p:cBhvr>
                                    </p:animEffect>
                                    <p:set>
                                      <p:cBhvr>
                                        <p:cTn id="156" dur="1" fill="hold">
                                          <p:stCondLst>
                                            <p:cond delay="499"/>
                                          </p:stCondLst>
                                        </p:cTn>
                                        <p:tgtEl>
                                          <p:spTgt spid="25"/>
                                        </p:tgtEl>
                                        <p:attrNameLst>
                                          <p:attrName>style.visibility</p:attrName>
                                        </p:attrNameLst>
                                      </p:cBhvr>
                                      <p:to>
                                        <p:strVal val="hidden"/>
                                      </p:to>
                                    </p:set>
                                  </p:childTnLst>
                                </p:cTn>
                              </p:par>
                              <p:par>
                                <p:cTn id="157" presetID="0" presetClass="path" presetSubtype="0" accel="50000" decel="50000" fill="hold" grpId="3" nodeType="withEffect">
                                  <p:stCondLst>
                                    <p:cond delay="0"/>
                                  </p:stCondLst>
                                  <p:childTnLst>
                                    <p:animMotion origin="layout" path="M 0.28554 -0.00509 C 0.28832 -0.00949 0.29648 -0.02037 0.30238 -0.03079 C 0.30828 -0.04121 0.31557 -0.0558 0.32061 -0.06807 C 0.32564 -0.08034 0.32946 -0.09099 0.33293 -0.10488 C 0.3364 -0.11877 0.33987 -0.13614 0.34178 -0.15096 C 0.34369 -0.16578 0.34421 -0.18476 0.34491 -0.19356 " pathEditMode="relative" rAng="0" ptsTypes="aaaaaa">
                                      <p:cBhvr>
                                        <p:cTn id="158" dur="2000" fill="hold"/>
                                        <p:tgtEl>
                                          <p:spTgt spid="5"/>
                                        </p:tgtEl>
                                        <p:attrNameLst>
                                          <p:attrName>ppt_x</p:attrName>
                                          <p:attrName>ppt_y</p:attrName>
                                        </p:attrNameLst>
                                      </p:cBhvr>
                                      <p:rCtr x="2968" y="-9423"/>
                                    </p:animMotion>
                                  </p:childTnLst>
                                </p:cTn>
                              </p:par>
                            </p:childTnLst>
                          </p:cTn>
                        </p:par>
                        <p:par>
                          <p:cTn id="159" fill="hold">
                            <p:stCondLst>
                              <p:cond delay="2000"/>
                            </p:stCondLst>
                            <p:childTnLst>
                              <p:par>
                                <p:cTn id="160" presetID="22" presetClass="entr" presetSubtype="4" fill="hold" nodeType="after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wipe(down)">
                                      <p:cBhvr>
                                        <p:cTn id="162" dur="500"/>
                                        <p:tgtEl>
                                          <p:spTgt spid="27"/>
                                        </p:tgtEl>
                                      </p:cBhvr>
                                    </p:animEffect>
                                  </p:childTnLst>
                                </p:cTn>
                              </p:par>
                            </p:childTnLst>
                          </p:cTn>
                        </p:par>
                        <p:par>
                          <p:cTn id="163" fill="hold">
                            <p:stCondLst>
                              <p:cond delay="2500"/>
                            </p:stCondLst>
                            <p:childTnLst>
                              <p:par>
                                <p:cTn id="164" presetID="0" presetClass="path" presetSubtype="0" accel="50000" decel="50000" fill="hold" grpId="3" nodeType="afterEffect">
                                  <p:stCondLst>
                                    <p:cond delay="0"/>
                                  </p:stCondLst>
                                  <p:childTnLst>
                                    <p:animMotion origin="layout" path="M 0.10575 -0.43531 C 0.108 -0.43323 0.11564 -0.42814 0.11964 -0.42259 C 0.12363 -0.41703 0.12762 -0.40916 0.13023 -0.40222 C 0.13283 -0.39528 0.13422 -0.38509 0.13526 -0.3807 " pathEditMode="relative" rAng="0" ptsTypes="aaaa">
                                      <p:cBhvr>
                                        <p:cTn id="165" dur="2000" fill="hold"/>
                                        <p:tgtEl>
                                          <p:spTgt spid="21"/>
                                        </p:tgtEl>
                                        <p:attrNameLst>
                                          <p:attrName>ppt_x</p:attrName>
                                          <p:attrName>ppt_y</p:attrName>
                                        </p:attrNameLst>
                                      </p:cBhvr>
                                      <p:rCtr x="1476" y="2731"/>
                                    </p:animMotion>
                                  </p:childTnLst>
                                </p:cTn>
                              </p:par>
                              <p:par>
                                <p:cTn id="166" presetID="22" presetClass="entr" presetSubtype="1" fill="hold" grpId="0" nodeType="withEffect">
                                  <p:stCondLst>
                                    <p:cond delay="0"/>
                                  </p:stCondLst>
                                  <p:childTnLst>
                                    <p:set>
                                      <p:cBhvr>
                                        <p:cTn id="167" dur="1" fill="hold">
                                          <p:stCondLst>
                                            <p:cond delay="0"/>
                                          </p:stCondLst>
                                        </p:cTn>
                                        <p:tgtEl>
                                          <p:spTgt spid="31"/>
                                        </p:tgtEl>
                                        <p:attrNameLst>
                                          <p:attrName>style.visibility</p:attrName>
                                        </p:attrNameLst>
                                      </p:cBhvr>
                                      <p:to>
                                        <p:strVal val="visible"/>
                                      </p:to>
                                    </p:set>
                                    <p:animEffect transition="in" filter="wipe(up)">
                                      <p:cBhvr>
                                        <p:cTn id="168" dur="500"/>
                                        <p:tgtEl>
                                          <p:spTgt spid="31"/>
                                        </p:tgtEl>
                                      </p:cBhvr>
                                    </p:animEffect>
                                  </p:childTnLst>
                                </p:cTn>
                              </p:par>
                            </p:childTnLst>
                          </p:cTn>
                        </p:par>
                      </p:childTnLst>
                    </p:cTn>
                  </p:par>
                  <p:par>
                    <p:cTn id="169" fill="hold">
                      <p:stCondLst>
                        <p:cond delay="indefinite"/>
                      </p:stCondLst>
                      <p:childTnLst>
                        <p:par>
                          <p:cTn id="170" fill="hold">
                            <p:stCondLst>
                              <p:cond delay="0"/>
                            </p:stCondLst>
                            <p:childTnLst>
                              <p:par>
                                <p:cTn id="171" presetID="0" presetClass="path" presetSubtype="0" accel="50000" decel="50000" fill="hold" grpId="4" nodeType="clickEffect">
                                  <p:stCondLst>
                                    <p:cond delay="0"/>
                                  </p:stCondLst>
                                  <p:childTnLst>
                                    <p:animMotion origin="layout" path="M 0.10747 -0.30741 C 0.10729 -0.32592 0.10712 -0.34537 0.10573 -0.3618 C 0.10434 -0.37824 0.1007 -0.39653 0.09948 -0.40555 " pathEditMode="relative" rAng="0" ptsTypes="aaa">
                                      <p:cBhvr>
                                        <p:cTn id="172" dur="2000" fill="hold"/>
                                        <p:tgtEl>
                                          <p:spTgt spid="8"/>
                                        </p:tgtEl>
                                        <p:attrNameLst>
                                          <p:attrName>ppt_x</p:attrName>
                                          <p:attrName>ppt_y</p:attrName>
                                        </p:attrNameLst>
                                      </p:cBhvr>
                                      <p:rCtr x="-399" y="-4907"/>
                                    </p:animMotion>
                                  </p:childTnLst>
                                </p:cTn>
                              </p:par>
                              <p:par>
                                <p:cTn id="173" presetID="22" presetClass="exit" presetSubtype="4" fill="hold" nodeType="withEffect">
                                  <p:stCondLst>
                                    <p:cond delay="0"/>
                                  </p:stCondLst>
                                  <p:childTnLst>
                                    <p:animEffect transition="out" filter="wipe(down)">
                                      <p:cBhvr>
                                        <p:cTn id="174" dur="500"/>
                                        <p:tgtEl>
                                          <p:spTgt spid="27"/>
                                        </p:tgtEl>
                                      </p:cBhvr>
                                    </p:animEffect>
                                    <p:set>
                                      <p:cBhvr>
                                        <p:cTn id="175" dur="1" fill="hold">
                                          <p:stCondLst>
                                            <p:cond delay="499"/>
                                          </p:stCondLst>
                                        </p:cTn>
                                        <p:tgtEl>
                                          <p:spTgt spid="27"/>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25"/>
                                        </p:tgtEl>
                                      </p:cBhvr>
                                    </p:animEffect>
                                    <p:set>
                                      <p:cBhvr>
                                        <p:cTn id="178" dur="1" fill="hold">
                                          <p:stCondLst>
                                            <p:cond delay="499"/>
                                          </p:stCondLst>
                                        </p:cTn>
                                        <p:tgtEl>
                                          <p:spTgt spid="25"/>
                                        </p:tgtEl>
                                        <p:attrNameLst>
                                          <p:attrName>style.visibility</p:attrName>
                                        </p:attrNameLst>
                                      </p:cBhvr>
                                      <p:to>
                                        <p:strVal val="hidden"/>
                                      </p:to>
                                    </p:set>
                                  </p:childTnLst>
                                </p:cTn>
                              </p:par>
                              <p:par>
                                <p:cTn id="179" presetID="0" presetClass="path" presetSubtype="0" accel="50000" decel="50000" fill="hold" grpId="4" nodeType="withEffect">
                                  <p:stCondLst>
                                    <p:cond delay="0"/>
                                  </p:stCondLst>
                                  <p:childTnLst>
                                    <p:animMotion origin="layout" path="M 0.34503 -0.1937 C 0.34451 -0.20111 0.34398 -0.22217 0.34138 -0.2386 C 0.33878 -0.25503 0.33461 -0.27609 0.32957 -0.29299 C 0.32454 -0.30988 0.31776 -0.32701 0.31134 -0.34043 C 0.30492 -0.35385 0.29762 -0.36404 0.29137 -0.37376 C 0.28512 -0.38348 0.27956 -0.39111 0.27418 -0.39898 " pathEditMode="relative" rAng="0" ptsTypes="aaaaaa">
                                      <p:cBhvr>
                                        <p:cTn id="180" dur="2000" fill="hold"/>
                                        <p:tgtEl>
                                          <p:spTgt spid="5"/>
                                        </p:tgtEl>
                                        <p:attrNameLst>
                                          <p:attrName>ppt_x</p:attrName>
                                          <p:attrName>ppt_y</p:attrName>
                                        </p:attrNameLst>
                                      </p:cBhvr>
                                      <p:rCtr x="-3542" y="-10275"/>
                                    </p:animMotion>
                                  </p:childTnLst>
                                </p:cTn>
                              </p:par>
                            </p:childTnLst>
                          </p:cTn>
                        </p:par>
                        <p:par>
                          <p:cTn id="181" fill="hold">
                            <p:stCondLst>
                              <p:cond delay="2000"/>
                            </p:stCondLst>
                            <p:childTnLst>
                              <p:par>
                                <p:cTn id="182" presetID="22" presetClass="entr" presetSubtype="8" fill="hold" nodeType="afterEffect">
                                  <p:stCondLst>
                                    <p:cond delay="0"/>
                                  </p:stCondLst>
                                  <p:childTnLst>
                                    <p:set>
                                      <p:cBhvr>
                                        <p:cTn id="183" dur="1" fill="hold">
                                          <p:stCondLst>
                                            <p:cond delay="0"/>
                                          </p:stCondLst>
                                        </p:cTn>
                                        <p:tgtEl>
                                          <p:spTgt spid="29"/>
                                        </p:tgtEl>
                                        <p:attrNameLst>
                                          <p:attrName>style.visibility</p:attrName>
                                        </p:attrNameLst>
                                      </p:cBhvr>
                                      <p:to>
                                        <p:strVal val="visible"/>
                                      </p:to>
                                    </p:set>
                                    <p:animEffect transition="in" filter="wipe(left)">
                                      <p:cBhvr>
                                        <p:cTn id="184" dur="500"/>
                                        <p:tgtEl>
                                          <p:spTgt spid="29"/>
                                        </p:tgtEl>
                                      </p:cBhvr>
                                    </p:animEffect>
                                  </p:childTnLst>
                                </p:cTn>
                              </p:par>
                              <p:par>
                                <p:cTn id="185" presetID="22" presetClass="entr" presetSubtype="1" fill="hold" grpId="0" nodeType="withEffect">
                                  <p:stCondLst>
                                    <p:cond delay="0"/>
                                  </p:stCondLst>
                                  <p:childTnLst>
                                    <p:set>
                                      <p:cBhvr>
                                        <p:cTn id="186" dur="1" fill="hold">
                                          <p:stCondLst>
                                            <p:cond delay="0"/>
                                          </p:stCondLst>
                                        </p:cTn>
                                        <p:tgtEl>
                                          <p:spTgt spid="32"/>
                                        </p:tgtEl>
                                        <p:attrNameLst>
                                          <p:attrName>style.visibility</p:attrName>
                                        </p:attrNameLst>
                                      </p:cBhvr>
                                      <p:to>
                                        <p:strVal val="visible"/>
                                      </p:to>
                                    </p:set>
                                    <p:animEffect transition="in" filter="wipe(up)">
                                      <p:cBhvr>
                                        <p:cTn id="187" dur="500"/>
                                        <p:tgtEl>
                                          <p:spTgt spid="32"/>
                                        </p:tgtEl>
                                      </p:cBhvr>
                                    </p:animEffect>
                                  </p:childTnLst>
                                </p:cTn>
                              </p:par>
                              <p:par>
                                <p:cTn id="188" presetID="0" presetClass="path" presetSubtype="0" accel="50000" decel="50000" fill="hold" grpId="4" nodeType="withEffect">
                                  <p:stCondLst>
                                    <p:cond delay="0"/>
                                  </p:stCondLst>
                                  <p:childTnLst>
                                    <p:animMotion origin="layout" path="M 0.13544 -0.38116 C 0.13683 -0.3682 0.13787 -0.35547 0.13804 -0.34367 C 0.13822 -0.33187 0.13735 -0.3196 0.13631 -0.31081 C 0.13526 -0.30201 0.13301 -0.2953 0.13214 -0.29137 " pathEditMode="relative" rAng="0" ptsTypes="aaaa">
                                      <p:cBhvr>
                                        <p:cTn id="189" dur="2000" fill="hold"/>
                                        <p:tgtEl>
                                          <p:spTgt spid="21"/>
                                        </p:tgtEl>
                                        <p:attrNameLst>
                                          <p:attrName>ppt_x</p:attrName>
                                          <p:attrName>ppt_y</p:attrName>
                                        </p:attrNameLst>
                                      </p:cBhvr>
                                      <p:rCtr x="-35" y="4490"/>
                                    </p:animMotion>
                                  </p:childTnLst>
                                </p:cTn>
                              </p:par>
                            </p:childTnLst>
                          </p:cTn>
                        </p:par>
                        <p:par>
                          <p:cTn id="190" fill="hold">
                            <p:stCondLst>
                              <p:cond delay="4000"/>
                            </p:stCondLst>
                            <p:childTnLst>
                              <p:par>
                                <p:cTn id="191" presetID="0" presetClass="path" presetSubtype="0" accel="50000" decel="50000" fill="hold" grpId="5" nodeType="afterEffect">
                                  <p:stCondLst>
                                    <p:cond delay="0"/>
                                  </p:stCondLst>
                                  <p:childTnLst>
                                    <p:animMotion origin="layout" path="M 0.0995 -0.40523 C 0.09759 -0.41379 0.0922 -0.44249 0.08821 -0.45684 C 0.08422 -0.47118 0.07935 -0.48067 0.07588 -0.49086 C 0.07241 -0.50104 0.06894 -0.51238 0.06703 -0.51793 " pathEditMode="relative" rAng="0" ptsTypes="aaaa">
                                      <p:cBhvr>
                                        <p:cTn id="192" dur="2000" fill="hold"/>
                                        <p:tgtEl>
                                          <p:spTgt spid="8"/>
                                        </p:tgtEl>
                                        <p:attrNameLst>
                                          <p:attrName>ppt_x</p:attrName>
                                          <p:attrName>ppt_y</p:attrName>
                                        </p:attrNameLst>
                                      </p:cBhvr>
                                      <p:rCtr x="-1632" y="-5647"/>
                                    </p:animMotion>
                                  </p:childTnLst>
                                </p:cTn>
                              </p:par>
                              <p:par>
                                <p:cTn id="193" presetID="22" presetClass="exit" presetSubtype="8" fill="hold" nodeType="withEffect">
                                  <p:stCondLst>
                                    <p:cond delay="0"/>
                                  </p:stCondLst>
                                  <p:childTnLst>
                                    <p:animEffect transition="out" filter="wipe(left)">
                                      <p:cBhvr>
                                        <p:cTn id="194" dur="500"/>
                                        <p:tgtEl>
                                          <p:spTgt spid="29"/>
                                        </p:tgtEl>
                                      </p:cBhvr>
                                    </p:animEffect>
                                    <p:set>
                                      <p:cBhvr>
                                        <p:cTn id="195" dur="1" fill="hold">
                                          <p:stCondLst>
                                            <p:cond delay="499"/>
                                          </p:stCondLst>
                                        </p:cTn>
                                        <p:tgtEl>
                                          <p:spTgt spid="29"/>
                                        </p:tgtEl>
                                        <p:attrNameLst>
                                          <p:attrName>style.visibility</p:attrName>
                                        </p:attrNameLst>
                                      </p:cBhvr>
                                      <p:to>
                                        <p:strVal val="hidden"/>
                                      </p:to>
                                    </p:set>
                                  </p:childTnLst>
                                </p:cTn>
                              </p:par>
                              <p:par>
                                <p:cTn id="196" presetID="0" presetClass="path" presetSubtype="0" accel="50000" decel="50000" fill="hold" grpId="5" nodeType="withEffect">
                                  <p:stCondLst>
                                    <p:cond delay="0"/>
                                  </p:stCondLst>
                                  <p:childTnLst>
                                    <p:animMotion origin="layout" path="M 0.27391 -0.39944 C 0.26992 -0.40338 0.25951 -0.41495 0.24979 -0.42259 C 0.24007 -0.43022 0.2267 -0.43948 0.21524 -0.44573 C 0.20379 -0.45198 0.19285 -0.45661 0.18105 -0.45985 C 0.16924 -0.46309 0.15692 -0.46401 0.1446 -0.4654 " pathEditMode="relative" rAng="0" ptsTypes="aaaaa">
                                      <p:cBhvr>
                                        <p:cTn id="197" dur="2000" fill="hold"/>
                                        <p:tgtEl>
                                          <p:spTgt spid="5"/>
                                        </p:tgtEl>
                                        <p:attrNameLst>
                                          <p:attrName>ppt_x</p:attrName>
                                          <p:attrName>ppt_y</p:attrName>
                                        </p:attrNameLst>
                                      </p:cBhvr>
                                      <p:rCtr x="-6475" y="-3309"/>
                                    </p:animMotion>
                                  </p:childTnLst>
                                </p:cTn>
                              </p:par>
                              <p:par>
                                <p:cTn id="198" presetID="22" presetClass="entr" presetSubtype="2" fill="hold" grpId="0" nodeType="withEffect">
                                  <p:stCondLst>
                                    <p:cond delay="0"/>
                                  </p:stCondLst>
                                  <p:childTnLst>
                                    <p:set>
                                      <p:cBhvr>
                                        <p:cTn id="199" dur="1" fill="hold">
                                          <p:stCondLst>
                                            <p:cond delay="0"/>
                                          </p:stCondLst>
                                        </p:cTn>
                                        <p:tgtEl>
                                          <p:spTgt spid="34"/>
                                        </p:tgtEl>
                                        <p:attrNameLst>
                                          <p:attrName>style.visibility</p:attrName>
                                        </p:attrNameLst>
                                      </p:cBhvr>
                                      <p:to>
                                        <p:strVal val="visible"/>
                                      </p:to>
                                    </p:set>
                                    <p:animEffect transition="in" filter="wipe(right)">
                                      <p:cBhvr>
                                        <p:cTn id="200" dur="500"/>
                                        <p:tgtEl>
                                          <p:spTgt spid="34"/>
                                        </p:tgtEl>
                                      </p:cBhvr>
                                    </p:animEffect>
                                  </p:childTnLst>
                                </p:cTn>
                              </p:par>
                            </p:childTnLst>
                          </p:cTn>
                        </p:par>
                        <p:par>
                          <p:cTn id="201" fill="hold">
                            <p:stCondLst>
                              <p:cond delay="6000"/>
                            </p:stCondLst>
                            <p:childTnLst>
                              <p:par>
                                <p:cTn id="202" presetID="22" presetClass="entr" presetSubtype="8" fill="hold" nodeType="afterEffect">
                                  <p:stCondLst>
                                    <p:cond delay="0"/>
                                  </p:stCondLst>
                                  <p:childTnLst>
                                    <p:set>
                                      <p:cBhvr>
                                        <p:cTn id="203" dur="1" fill="hold">
                                          <p:stCondLst>
                                            <p:cond delay="0"/>
                                          </p:stCondLst>
                                        </p:cTn>
                                        <p:tgtEl>
                                          <p:spTgt spid="30"/>
                                        </p:tgtEl>
                                        <p:attrNameLst>
                                          <p:attrName>style.visibility</p:attrName>
                                        </p:attrNameLst>
                                      </p:cBhvr>
                                      <p:to>
                                        <p:strVal val="visible"/>
                                      </p:to>
                                    </p:set>
                                    <p:animEffect transition="in" filter="wipe(left)">
                                      <p:cBhvr>
                                        <p:cTn id="204" dur="500"/>
                                        <p:tgtEl>
                                          <p:spTgt spid="30"/>
                                        </p:tgtEl>
                                      </p:cBhvr>
                                    </p:animEffect>
                                  </p:childTnLst>
                                </p:cTn>
                              </p:par>
                              <p:par>
                                <p:cTn id="205" presetID="0" presetClass="path" presetSubtype="0" accel="50000" decel="50000" fill="hold" grpId="5" nodeType="withEffect">
                                  <p:stCondLst>
                                    <p:cond delay="0"/>
                                  </p:stCondLst>
                                  <p:childTnLst>
                                    <p:animMotion origin="layout" path="M 0.13231 -0.2909 C 0.13162 -0.28766 0.1304 -0.27794 0.12832 -0.271 C 0.12623 -0.26406 0.12328 -0.25387 0.11964 -0.24971 C 0.11599 -0.24554 0.11061 -0.24369 0.10661 -0.24601 C 0.10262 -0.24832 0.09828 -0.25341 0.09602 -0.26313 C 0.09376 -0.27285 0.09237 -0.28303 0.09307 -0.30479 C 0.09376 -0.32654 0.09654 -0.35917 0.10071 -0.39389 C 0.10488 -0.4286 0.1113 -0.47119 0.11773 -0.51354 " pathEditMode="relative" rAng="0" ptsTypes="aaaaaaaa">
                                      <p:cBhvr>
                                        <p:cTn id="206" dur="2000" fill="hold"/>
                                        <p:tgtEl>
                                          <p:spTgt spid="21"/>
                                        </p:tgtEl>
                                        <p:attrNameLst>
                                          <p:attrName>ppt_x</p:attrName>
                                          <p:attrName>ppt_y</p:attrName>
                                        </p:attrNameLst>
                                      </p:cBhvr>
                                      <p:rCtr x="-1997" y="-8771"/>
                                    </p:animMotion>
                                  </p:childTnLst>
                                </p:cTn>
                              </p:par>
                            </p:childTnLst>
                          </p:cTn>
                        </p:par>
                        <p:par>
                          <p:cTn id="207" fill="hold">
                            <p:stCondLst>
                              <p:cond delay="8000"/>
                            </p:stCondLst>
                            <p:childTnLst>
                              <p:par>
                                <p:cTn id="208" presetID="0" presetClass="path" presetSubtype="0" accel="50000" decel="50000" fill="hold" grpId="6" nodeType="afterEffect">
                                  <p:stCondLst>
                                    <p:cond delay="0"/>
                                  </p:stCondLst>
                                  <p:childTnLst>
                                    <p:animMotion origin="layout" path="M 0.06703 -0.5177 C 0.0639 -0.52326 0.05435 -0.54131 0.04862 -0.55172 C 0.04289 -0.56213 0.03681 -0.57232 0.0323 -0.57972 C 0.02778 -0.58713 0.02431 -0.59176 0.02118 -0.59662 " pathEditMode="relative" rAng="0" ptsTypes="aaaa">
                                      <p:cBhvr>
                                        <p:cTn id="209" dur="2000" fill="hold"/>
                                        <p:tgtEl>
                                          <p:spTgt spid="8"/>
                                        </p:tgtEl>
                                        <p:attrNameLst>
                                          <p:attrName>ppt_x</p:attrName>
                                          <p:attrName>ppt_y</p:attrName>
                                        </p:attrNameLst>
                                      </p:cBhvr>
                                      <p:rCtr x="-2292" y="-3957"/>
                                    </p:animMotion>
                                  </p:childTnLst>
                                </p:cTn>
                              </p:par>
                              <p:par>
                                <p:cTn id="210" presetID="22" presetClass="entr" presetSubtype="4" fill="hold" grpId="0" nodeType="withEffect">
                                  <p:stCondLst>
                                    <p:cond delay="0"/>
                                  </p:stCondLst>
                                  <p:childTnLst>
                                    <p:set>
                                      <p:cBhvr>
                                        <p:cTn id="211" dur="1" fill="hold">
                                          <p:stCondLst>
                                            <p:cond delay="0"/>
                                          </p:stCondLst>
                                        </p:cTn>
                                        <p:tgtEl>
                                          <p:spTgt spid="35"/>
                                        </p:tgtEl>
                                        <p:attrNameLst>
                                          <p:attrName>style.visibility</p:attrName>
                                        </p:attrNameLst>
                                      </p:cBhvr>
                                      <p:to>
                                        <p:strVal val="visible"/>
                                      </p:to>
                                    </p:set>
                                    <p:animEffect transition="in" filter="wipe(down)">
                                      <p:cBhvr>
                                        <p:cTn id="212" dur="500"/>
                                        <p:tgtEl>
                                          <p:spTgt spid="35"/>
                                        </p:tgtEl>
                                      </p:cBhvr>
                                    </p:animEffect>
                                  </p:childTnLst>
                                </p:cTn>
                              </p:par>
                              <p:par>
                                <p:cTn id="213" presetID="0" presetClass="path" presetSubtype="0" accel="50000" decel="50000" fill="hold" grpId="6" nodeType="withEffect">
                                  <p:stCondLst>
                                    <p:cond delay="0"/>
                                  </p:stCondLst>
                                  <p:childTnLst>
                                    <p:animMotion origin="layout" path="M 0.14459 -0.46552 C 0.13348 -0.4646 0.12255 -0.46367 0.11317 -0.46205 C 0.1038 -0.46043 0.09686 -0.45858 0.0887 -0.45534 C 0.08054 -0.4521 0.07238 -0.44678 0.06405 -0.44192 C 0.05572 -0.43707 0.04721 -0.4329 0.03871 -0.42596 C 0.0302 -0.41902 0.0217 -0.40953 0.01336 -0.40005 " pathEditMode="relative" rAng="0" ptsTypes="aaaaaA">
                                      <p:cBhvr>
                                        <p:cTn id="214" dur="2000" fill="hold"/>
                                        <p:tgtEl>
                                          <p:spTgt spid="5"/>
                                        </p:tgtEl>
                                        <p:attrNameLst>
                                          <p:attrName>ppt_x</p:attrName>
                                          <p:attrName>ppt_y</p:attrName>
                                        </p:attrNameLst>
                                      </p:cBhvr>
                                      <p:rCtr x="-6561" y="3262"/>
                                    </p:animMotion>
                                  </p:childTnLst>
                                </p:cTn>
                              </p:par>
                              <p:par>
                                <p:cTn id="215" presetID="10" presetClass="exit" presetSubtype="0" fill="hold" nodeType="withEffect">
                                  <p:stCondLst>
                                    <p:cond delay="0"/>
                                  </p:stCondLst>
                                  <p:childTnLst>
                                    <p:animEffect transition="out" filter="fade">
                                      <p:cBhvr>
                                        <p:cTn id="216" dur="500"/>
                                        <p:tgtEl>
                                          <p:spTgt spid="30"/>
                                        </p:tgtEl>
                                      </p:cBhvr>
                                    </p:animEffect>
                                    <p:set>
                                      <p:cBhvr>
                                        <p:cTn id="217" dur="1" fill="hold">
                                          <p:stCondLst>
                                            <p:cond delay="499"/>
                                          </p:stCondLst>
                                        </p:cTn>
                                        <p:tgtEl>
                                          <p:spTgt spid="30"/>
                                        </p:tgtEl>
                                        <p:attrNameLst>
                                          <p:attrName>style.visibility</p:attrName>
                                        </p:attrNameLst>
                                      </p:cBhvr>
                                      <p:to>
                                        <p:strVal val="hidden"/>
                                      </p:to>
                                    </p:set>
                                  </p:childTnLst>
                                </p:cTn>
                              </p:par>
                            </p:childTnLst>
                          </p:cTn>
                        </p:par>
                        <p:par>
                          <p:cTn id="218" fill="hold">
                            <p:stCondLst>
                              <p:cond delay="10000"/>
                            </p:stCondLst>
                            <p:childTnLst>
                              <p:par>
                                <p:cTn id="219" presetID="22" presetClass="entr" presetSubtype="8" fill="hold" nodeType="afterEffect">
                                  <p:stCondLst>
                                    <p:cond delay="0"/>
                                  </p:stCondLst>
                                  <p:childTnLst>
                                    <p:set>
                                      <p:cBhvr>
                                        <p:cTn id="220" dur="1" fill="hold">
                                          <p:stCondLst>
                                            <p:cond delay="0"/>
                                          </p:stCondLst>
                                        </p:cTn>
                                        <p:tgtEl>
                                          <p:spTgt spid="33"/>
                                        </p:tgtEl>
                                        <p:attrNameLst>
                                          <p:attrName>style.visibility</p:attrName>
                                        </p:attrNameLst>
                                      </p:cBhvr>
                                      <p:to>
                                        <p:strVal val="visible"/>
                                      </p:to>
                                    </p:set>
                                    <p:animEffect transition="in" filter="wipe(left)">
                                      <p:cBhvr>
                                        <p:cTn id="221" dur="500"/>
                                        <p:tgtEl>
                                          <p:spTgt spid="33"/>
                                        </p:tgtEl>
                                      </p:cBhvr>
                                    </p:animEffect>
                                  </p:childTnLst>
                                </p:cTn>
                              </p:par>
                              <p:par>
                                <p:cTn id="222" presetID="0" presetClass="path" presetSubtype="0" accel="50000" decel="50000" fill="hold" grpId="6" nodeType="withEffect">
                                  <p:stCondLst>
                                    <p:cond delay="0"/>
                                  </p:stCondLst>
                                  <p:childTnLst>
                                    <p:animMotion origin="layout" path="M 0.11768 -0.51342 C 0.12116 -0.53979 0.1248 -0.56594 0.12949 -0.59694 C 0.13417 -0.62795 0.14146 -0.67445 0.14633 -0.69967 C 0.15119 -0.72489 0.15466 -0.73669 0.1583 -0.74826 " pathEditMode="relative" rAng="0" ptsTypes="aaaA">
                                      <p:cBhvr>
                                        <p:cTn id="223" dur="2000" fill="hold"/>
                                        <p:tgtEl>
                                          <p:spTgt spid="21"/>
                                        </p:tgtEl>
                                        <p:attrNameLst>
                                          <p:attrName>ppt_x</p:attrName>
                                          <p:attrName>ppt_y</p:attrName>
                                        </p:attrNameLst>
                                      </p:cBhvr>
                                      <p:rCtr x="2031" y="-11754"/>
                                    </p:animMotion>
                                  </p:childTnLst>
                                </p:cTn>
                              </p:par>
                            </p:childTnLst>
                          </p:cTn>
                        </p:par>
                        <p:par>
                          <p:cTn id="224" fill="hold">
                            <p:stCondLst>
                              <p:cond delay="12000"/>
                            </p:stCondLst>
                            <p:childTnLst>
                              <p:par>
                                <p:cTn id="225" presetID="22" presetClass="exit" presetSubtype="4" fill="hold" nodeType="afterEffect">
                                  <p:stCondLst>
                                    <p:cond delay="0"/>
                                  </p:stCondLst>
                                  <p:childTnLst>
                                    <p:animEffect transition="out" filter="wipe(down)">
                                      <p:cBhvr>
                                        <p:cTn id="226" dur="500"/>
                                        <p:tgtEl>
                                          <p:spTgt spid="33"/>
                                        </p:tgtEl>
                                      </p:cBhvr>
                                    </p:animEffect>
                                    <p:set>
                                      <p:cBhvr>
                                        <p:cTn id="22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5" grpId="2" animBg="1"/>
      <p:bldP spid="5" grpId="3" animBg="1"/>
      <p:bldP spid="5" grpId="4" animBg="1"/>
      <p:bldP spid="5" grpId="5" animBg="1"/>
      <p:bldP spid="5" grpId="6" animBg="1"/>
      <p:bldP spid="6" grpId="0"/>
      <p:bldP spid="6" grpId="1"/>
      <p:bldP spid="7" grpId="0" animBg="1"/>
      <p:bldP spid="8" grpId="0" animBg="1"/>
      <p:bldP spid="8" grpId="1" animBg="1"/>
      <p:bldP spid="8" grpId="2" animBg="1"/>
      <p:bldP spid="8" grpId="3" animBg="1"/>
      <p:bldP spid="8" grpId="4" animBg="1"/>
      <p:bldP spid="8" grpId="5" animBg="1"/>
      <p:bldP spid="8" grpId="6" animBg="1"/>
      <p:bldP spid="18" grpId="0"/>
      <p:bldP spid="18" grpId="1"/>
      <p:bldP spid="19" grpId="0"/>
      <p:bldP spid="19" grpId="1"/>
      <p:bldP spid="21" grpId="0" animBg="1"/>
      <p:bldP spid="21" grpId="1" animBg="1"/>
      <p:bldP spid="21" grpId="2" animBg="1"/>
      <p:bldP spid="21" grpId="3" animBg="1"/>
      <p:bldP spid="21" grpId="4" animBg="1"/>
      <p:bldP spid="21" grpId="5" animBg="1"/>
      <p:bldP spid="21" grpId="6" animBg="1"/>
      <p:bldP spid="22" grpId="0" animBg="1"/>
      <p:bldP spid="24" grpId="0" animBg="1"/>
      <p:bldP spid="26" grpId="0" animBg="1"/>
      <p:bldP spid="31" grpId="0" animBg="1"/>
      <p:bldP spid="32"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kep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1100" y="0"/>
            <a:ext cx="6781800" cy="6858000"/>
          </a:xfrm>
          <a:prstGeom prst="rect">
            <a:avLst/>
          </a:prstGeom>
        </p:spPr>
      </p:pic>
    </p:spTree>
    <p:extLst>
      <p:ext uri="{BB962C8B-B14F-4D97-AF65-F5344CB8AC3E}">
        <p14:creationId xmlns:p14="http://schemas.microsoft.com/office/powerpoint/2010/main" val="12285402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6858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 name="kep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1100" y="0"/>
            <a:ext cx="6781800" cy="6858000"/>
          </a:xfrm>
          <a:prstGeom prst="rect">
            <a:avLst/>
          </a:prstGeom>
        </p:spPr>
      </p:pic>
    </p:spTree>
    <p:extLst>
      <p:ext uri="{BB962C8B-B14F-4D97-AF65-F5344CB8AC3E}">
        <p14:creationId xmlns:p14="http://schemas.microsoft.com/office/powerpoint/2010/main" val="7260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088AE-C6EF-3C4B-A669-BEF3032AA55E}"/>
              </a:ext>
            </a:extLst>
          </p:cNvPr>
          <p:cNvSpPr>
            <a:spLocks noGrp="1"/>
          </p:cNvSpPr>
          <p:nvPr>
            <p:ph type="sldNum" sz="quarter" idx="12"/>
          </p:nvPr>
        </p:nvSpPr>
        <p:spPr/>
        <p:txBody>
          <a:bodyPr/>
          <a:lstStyle/>
          <a:p>
            <a:fld id="{1744BE55-CFB6-3249-9653-5A6C656DA5B0}" type="slidenum">
              <a:rPr lang="en-US" smtClean="0"/>
              <a:pPr/>
              <a:t>15</a:t>
            </a:fld>
            <a:endParaRPr lang="en-US"/>
          </a:p>
        </p:txBody>
      </p:sp>
      <p:sp>
        <p:nvSpPr>
          <p:cNvPr id="4" name="Rectangle 3">
            <a:extLst>
              <a:ext uri="{FF2B5EF4-FFF2-40B4-BE49-F238E27FC236}">
                <a16:creationId xmlns:a16="http://schemas.microsoft.com/office/drawing/2014/main" id="{301354EA-0B9A-ED42-82FD-C739E4CDDE38}"/>
              </a:ext>
            </a:extLst>
          </p:cNvPr>
          <p:cNvSpPr/>
          <p:nvPr/>
        </p:nvSpPr>
        <p:spPr>
          <a:xfrm>
            <a:off x="349331" y="4056339"/>
            <a:ext cx="8580658" cy="646331"/>
          </a:xfrm>
          <a:prstGeom prst="rect">
            <a:avLst/>
          </a:prstGeom>
        </p:spPr>
        <p:txBody>
          <a:bodyPr wrap="square">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7 di Gennaio 1610 Giove si vedeva col cannone con 3. stelle fisse così [...] delle quali senza il cannone niuna si vedeva. </a:t>
            </a:r>
            <a:endParaRPr lang="en-US" dirty="0">
              <a:solidFill>
                <a:schemeClr val="bg1"/>
              </a:solidFill>
              <a:latin typeface="Oswald" pitchFamily="2" charset="77"/>
            </a:endParaRPr>
          </a:p>
        </p:txBody>
      </p:sp>
      <p:pic>
        <p:nvPicPr>
          <p:cNvPr id="10" name="Picture 9">
            <a:extLst>
              <a:ext uri="{FF2B5EF4-FFF2-40B4-BE49-F238E27FC236}">
                <a16:creationId xmlns:a16="http://schemas.microsoft.com/office/drawing/2014/main" id="{CBAE9A87-5FCF-3E42-8074-91BC0EDA955D}"/>
              </a:ext>
            </a:extLst>
          </p:cNvPr>
          <p:cNvPicPr>
            <a:picLocks noChangeAspect="1"/>
          </p:cNvPicPr>
          <p:nvPr/>
        </p:nvPicPr>
        <p:blipFill>
          <a:blip r:embed="rId3"/>
          <a:stretch>
            <a:fillRect/>
          </a:stretch>
        </p:blipFill>
        <p:spPr>
          <a:xfrm>
            <a:off x="360000" y="828000"/>
            <a:ext cx="8401050" cy="3075940"/>
          </a:xfrm>
          <a:prstGeom prst="rect">
            <a:avLst/>
          </a:prstGeom>
          <a:ln w="38100">
            <a:solidFill>
              <a:schemeClr val="bg1"/>
            </a:solidFill>
          </a:ln>
        </p:spPr>
      </p:pic>
      <p:sp>
        <p:nvSpPr>
          <p:cNvPr id="11" name="CasellaDiTesto 1">
            <a:extLst>
              <a:ext uri="{FF2B5EF4-FFF2-40B4-BE49-F238E27FC236}">
                <a16:creationId xmlns:a16="http://schemas.microsoft.com/office/drawing/2014/main" id="{4AF0046C-4EB2-9E42-A328-A2639B5DA4B9}"/>
              </a:ext>
            </a:extLst>
          </p:cNvPr>
          <p:cNvSpPr txBox="1"/>
          <p:nvPr/>
        </p:nvSpPr>
        <p:spPr>
          <a:xfrm>
            <a:off x="138953" y="191241"/>
            <a:ext cx="6793188" cy="523220"/>
          </a:xfrm>
          <a:prstGeom prst="rect">
            <a:avLst/>
          </a:prstGeom>
          <a:noFill/>
        </p:spPr>
        <p:txBody>
          <a:bodyPr wrap="square" rtlCol="0">
            <a:spAutoFit/>
          </a:bodyPr>
          <a:lstStyle/>
          <a:p>
            <a:r>
              <a:rPr lang="it-IT" sz="2800" dirty="0">
                <a:solidFill>
                  <a:srgbClr val="FFFFFF"/>
                </a:solidFill>
                <a:latin typeface="Oswald" pitchFamily="2" charset="77"/>
              </a:rPr>
              <a:t>Note di Galileo sulla scoperta dei satelliti Medicei</a:t>
            </a:r>
          </a:p>
        </p:txBody>
      </p:sp>
      <p:sp>
        <p:nvSpPr>
          <p:cNvPr id="26" name="Rectangle 25">
            <a:extLst>
              <a:ext uri="{FF2B5EF4-FFF2-40B4-BE49-F238E27FC236}">
                <a16:creationId xmlns:a16="http://schemas.microsoft.com/office/drawing/2014/main" id="{ACA42B39-1E55-9847-AE15-987B85893C26}"/>
              </a:ext>
            </a:extLst>
          </p:cNvPr>
          <p:cNvSpPr/>
          <p:nvPr/>
        </p:nvSpPr>
        <p:spPr>
          <a:xfrm>
            <a:off x="349331" y="5199934"/>
            <a:ext cx="8411719" cy="1200329"/>
          </a:xfrm>
          <a:prstGeom prst="rect">
            <a:avLst/>
          </a:prstGeom>
        </p:spPr>
        <p:txBody>
          <a:bodyPr wrap="square">
            <a:spAutoFit/>
          </a:bodyPr>
          <a:lstStyle/>
          <a:p>
            <a:r>
              <a:rPr lang="it-IT" sz="2400" dirty="0">
                <a:solidFill>
                  <a:schemeClr val="tx2">
                    <a:lumMod val="20000"/>
                    <a:lumOff val="80000"/>
                  </a:schemeClr>
                </a:solidFill>
                <a:latin typeface="Oswald" pitchFamily="2" charset="77"/>
              </a:rPr>
              <a:t>Una grande rivoluzione. Prima di quel momento si riteneva non ci fosse nulla di nuovo da </a:t>
            </a:r>
            <a:r>
              <a:rPr lang="it-IT" sz="2400" b="1" dirty="0">
                <a:solidFill>
                  <a:schemeClr val="bg1"/>
                </a:solidFill>
                <a:latin typeface="Oswald" pitchFamily="2" charset="77"/>
              </a:rPr>
              <a:t>scoprire</a:t>
            </a:r>
            <a:r>
              <a:rPr lang="it-IT" sz="2400" dirty="0">
                <a:solidFill>
                  <a:schemeClr val="tx2">
                    <a:lumMod val="20000"/>
                    <a:lumOff val="80000"/>
                  </a:schemeClr>
                </a:solidFill>
                <a:latin typeface="Oswald" pitchFamily="2" charset="77"/>
              </a:rPr>
              <a:t>, il mondo si pensava di sapere esattamente come fosse organizzato (per lo meno quello celeste, Tolomeo, Aristotele…). </a:t>
            </a:r>
          </a:p>
        </p:txBody>
      </p:sp>
      <p:grpSp>
        <p:nvGrpSpPr>
          <p:cNvPr id="30" name="Group 29">
            <a:extLst>
              <a:ext uri="{FF2B5EF4-FFF2-40B4-BE49-F238E27FC236}">
                <a16:creationId xmlns:a16="http://schemas.microsoft.com/office/drawing/2014/main" id="{B72B76F5-DED0-6840-89C8-23C751DB83E6}"/>
              </a:ext>
            </a:extLst>
          </p:cNvPr>
          <p:cNvGrpSpPr/>
          <p:nvPr/>
        </p:nvGrpSpPr>
        <p:grpSpPr>
          <a:xfrm>
            <a:off x="3774831" y="1555912"/>
            <a:ext cx="1336431" cy="870765"/>
            <a:chOff x="3774831" y="1555912"/>
            <a:chExt cx="1336431" cy="870765"/>
          </a:xfrm>
        </p:grpSpPr>
        <p:sp>
          <p:nvSpPr>
            <p:cNvPr id="27" name="Oval 26">
              <a:extLst>
                <a:ext uri="{FF2B5EF4-FFF2-40B4-BE49-F238E27FC236}">
                  <a16:creationId xmlns:a16="http://schemas.microsoft.com/office/drawing/2014/main" id="{87E22483-2F12-0D4A-99CE-9661D92CB08F}"/>
                </a:ext>
              </a:extLst>
            </p:cNvPr>
            <p:cNvSpPr/>
            <p:nvPr/>
          </p:nvSpPr>
          <p:spPr>
            <a:xfrm>
              <a:off x="3774831" y="2121877"/>
              <a:ext cx="304800" cy="304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078BBE-8534-3245-BD8C-1FC091F6078D}"/>
                </a:ext>
              </a:extLst>
            </p:cNvPr>
            <p:cNvSpPr/>
            <p:nvPr/>
          </p:nvSpPr>
          <p:spPr>
            <a:xfrm>
              <a:off x="4134111" y="1848989"/>
              <a:ext cx="304800" cy="304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5715F1F-A783-2448-A21D-52A783D3A083}"/>
                </a:ext>
              </a:extLst>
            </p:cNvPr>
            <p:cNvSpPr/>
            <p:nvPr/>
          </p:nvSpPr>
          <p:spPr>
            <a:xfrm>
              <a:off x="4806462" y="1555912"/>
              <a:ext cx="304800" cy="3048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6547918"/>
      </p:ext>
    </p:extLst>
  </p:cSld>
  <p:clrMapOvr>
    <a:masterClrMapping/>
  </p:clrMapOvr>
  <mc:AlternateContent xmlns:mc="http://schemas.openxmlformats.org/markup-compatibility/2006" xmlns:p14="http://schemas.microsoft.com/office/powerpoint/2010/main">
    <mc:Choice Requires="p14">
      <p:transition spd="slow" p14:dur="3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80">
                                          <p:stCondLst>
                                            <p:cond delay="0"/>
                                          </p:stCondLst>
                                        </p:cTn>
                                        <p:tgtEl>
                                          <p:spTgt spid="30"/>
                                        </p:tgtEl>
                                      </p:cBhvr>
                                    </p:animEffect>
                                    <p:anim calcmode="lin" valueType="num">
                                      <p:cBhvr>
                                        <p:cTn id="1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7" dur="26">
                                          <p:stCondLst>
                                            <p:cond delay="650"/>
                                          </p:stCondLst>
                                        </p:cTn>
                                        <p:tgtEl>
                                          <p:spTgt spid="30"/>
                                        </p:tgtEl>
                                      </p:cBhvr>
                                      <p:to x="100000" y="60000"/>
                                    </p:animScale>
                                    <p:animScale>
                                      <p:cBhvr>
                                        <p:cTn id="18" dur="166" decel="50000">
                                          <p:stCondLst>
                                            <p:cond delay="676"/>
                                          </p:stCondLst>
                                        </p:cTn>
                                        <p:tgtEl>
                                          <p:spTgt spid="30"/>
                                        </p:tgtEl>
                                      </p:cBhvr>
                                      <p:to x="100000" y="100000"/>
                                    </p:animScale>
                                    <p:animScale>
                                      <p:cBhvr>
                                        <p:cTn id="19" dur="26">
                                          <p:stCondLst>
                                            <p:cond delay="1312"/>
                                          </p:stCondLst>
                                        </p:cTn>
                                        <p:tgtEl>
                                          <p:spTgt spid="30"/>
                                        </p:tgtEl>
                                      </p:cBhvr>
                                      <p:to x="100000" y="80000"/>
                                    </p:animScale>
                                    <p:animScale>
                                      <p:cBhvr>
                                        <p:cTn id="20" dur="166" decel="50000">
                                          <p:stCondLst>
                                            <p:cond delay="1338"/>
                                          </p:stCondLst>
                                        </p:cTn>
                                        <p:tgtEl>
                                          <p:spTgt spid="30"/>
                                        </p:tgtEl>
                                      </p:cBhvr>
                                      <p:to x="100000" y="100000"/>
                                    </p:animScale>
                                    <p:animScale>
                                      <p:cBhvr>
                                        <p:cTn id="21" dur="26">
                                          <p:stCondLst>
                                            <p:cond delay="1642"/>
                                          </p:stCondLst>
                                        </p:cTn>
                                        <p:tgtEl>
                                          <p:spTgt spid="30"/>
                                        </p:tgtEl>
                                      </p:cBhvr>
                                      <p:to x="100000" y="90000"/>
                                    </p:animScale>
                                    <p:animScale>
                                      <p:cBhvr>
                                        <p:cTn id="22" dur="166" decel="50000">
                                          <p:stCondLst>
                                            <p:cond delay="1668"/>
                                          </p:stCondLst>
                                        </p:cTn>
                                        <p:tgtEl>
                                          <p:spTgt spid="30"/>
                                        </p:tgtEl>
                                      </p:cBhvr>
                                      <p:to x="100000" y="100000"/>
                                    </p:animScale>
                                    <p:animScale>
                                      <p:cBhvr>
                                        <p:cTn id="23" dur="26">
                                          <p:stCondLst>
                                            <p:cond delay="1808"/>
                                          </p:stCondLst>
                                        </p:cTn>
                                        <p:tgtEl>
                                          <p:spTgt spid="30"/>
                                        </p:tgtEl>
                                      </p:cBhvr>
                                      <p:to x="100000" y="95000"/>
                                    </p:animScale>
                                    <p:animScale>
                                      <p:cBhvr>
                                        <p:cTn id="24" dur="166" decel="50000">
                                          <p:stCondLst>
                                            <p:cond delay="1834"/>
                                          </p:stCondLst>
                                        </p:cTn>
                                        <p:tgtEl>
                                          <p:spTgt spid="30"/>
                                        </p:tgtEl>
                                      </p:cBhvr>
                                      <p:to x="100000" y="100000"/>
                                    </p:animScale>
                                  </p:childTnLst>
                                </p:cTn>
                              </p:par>
                            </p:childTnLst>
                          </p:cTn>
                        </p:par>
                        <p:par>
                          <p:cTn id="25" fill="hold">
                            <p:stCondLst>
                              <p:cond delay="2500"/>
                            </p:stCondLst>
                            <p:childTnLst>
                              <p:par>
                                <p:cTn id="26" presetID="3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900" decel="100000" fill="hold"/>
                                        <p:tgtEl>
                                          <p:spTgt spid="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900" decel="100000" fill="hold"/>
                                        <p:tgtEl>
                                          <p:spTgt spid="2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088AE-C6EF-3C4B-A669-BEF3032AA55E}"/>
              </a:ext>
            </a:extLst>
          </p:cNvPr>
          <p:cNvSpPr>
            <a:spLocks noGrp="1"/>
          </p:cNvSpPr>
          <p:nvPr>
            <p:ph type="sldNum" sz="quarter" idx="12"/>
          </p:nvPr>
        </p:nvSpPr>
        <p:spPr/>
        <p:txBody>
          <a:bodyPr/>
          <a:lstStyle/>
          <a:p>
            <a:fld id="{1744BE55-CFB6-3249-9653-5A6C656DA5B0}" type="slidenum">
              <a:rPr lang="en-US" smtClean="0"/>
              <a:pPr/>
              <a:t>16</a:t>
            </a:fld>
            <a:endParaRPr lang="en-US"/>
          </a:p>
        </p:txBody>
      </p:sp>
      <p:sp>
        <p:nvSpPr>
          <p:cNvPr id="4" name="Rectangle 3">
            <a:extLst>
              <a:ext uri="{FF2B5EF4-FFF2-40B4-BE49-F238E27FC236}">
                <a16:creationId xmlns:a16="http://schemas.microsoft.com/office/drawing/2014/main" id="{301354EA-0B9A-ED42-82FD-C739E4CDDE38}"/>
              </a:ext>
            </a:extLst>
          </p:cNvPr>
          <p:cNvSpPr/>
          <p:nvPr/>
        </p:nvSpPr>
        <p:spPr>
          <a:xfrm>
            <a:off x="349331" y="4056339"/>
            <a:ext cx="8580658" cy="646331"/>
          </a:xfrm>
          <a:prstGeom prst="rect">
            <a:avLst/>
          </a:prstGeom>
        </p:spPr>
        <p:txBody>
          <a:bodyPr wrap="square">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7 di Gennaio 1610 Giove si vedeva col cannone con 3. stelle fisse così [...] delle quali senza il cannone niuna si vedeva. </a:t>
            </a:r>
            <a:endParaRPr lang="en-US" dirty="0">
              <a:solidFill>
                <a:schemeClr val="bg1"/>
              </a:solidFill>
              <a:latin typeface="Oswald" pitchFamily="2" charset="77"/>
            </a:endParaRPr>
          </a:p>
        </p:txBody>
      </p:sp>
      <p:sp>
        <p:nvSpPr>
          <p:cNvPr id="5" name="Rectangle 4">
            <a:extLst>
              <a:ext uri="{FF2B5EF4-FFF2-40B4-BE49-F238E27FC236}">
                <a16:creationId xmlns:a16="http://schemas.microsoft.com/office/drawing/2014/main" id="{71623CE4-6015-B64D-9299-C24E8E7B2C8C}"/>
              </a:ext>
            </a:extLst>
          </p:cNvPr>
          <p:cNvSpPr/>
          <p:nvPr/>
        </p:nvSpPr>
        <p:spPr>
          <a:xfrm>
            <a:off x="349331" y="4771287"/>
            <a:ext cx="8492247" cy="369332"/>
          </a:xfrm>
          <a:prstGeom prst="rect">
            <a:avLst/>
          </a:prstGeom>
        </p:spPr>
        <p:txBody>
          <a:bodyPr wrap="square">
            <a:spAutoFit/>
          </a:bodyPr>
          <a:lstStyle/>
          <a:p>
            <a:r>
              <a:rPr lang="it-IT" dirty="0">
                <a:solidFill>
                  <a:schemeClr val="bg1"/>
                </a:solidFill>
                <a:latin typeface="Oswald" pitchFamily="2" charset="77"/>
              </a:rPr>
              <a:t>à di 8. appariva così [...] era dunque diretto et non retrogrado come pongono i </a:t>
            </a:r>
            <a:r>
              <a:rPr lang="it-IT" dirty="0" err="1">
                <a:solidFill>
                  <a:schemeClr val="bg1"/>
                </a:solidFill>
                <a:latin typeface="Oswald" pitchFamily="2" charset="77"/>
              </a:rPr>
              <a:t>calculatori</a:t>
            </a:r>
            <a:r>
              <a:rPr lang="it-IT" dirty="0">
                <a:solidFill>
                  <a:schemeClr val="bg1"/>
                </a:solidFill>
                <a:latin typeface="Oswald" pitchFamily="2" charset="77"/>
              </a:rPr>
              <a:t>. </a:t>
            </a:r>
            <a:endParaRPr lang="en-US" dirty="0"/>
          </a:p>
        </p:txBody>
      </p:sp>
      <p:sp>
        <p:nvSpPr>
          <p:cNvPr id="8" name="CasellaDiTesto 1">
            <a:extLst>
              <a:ext uri="{FF2B5EF4-FFF2-40B4-BE49-F238E27FC236}">
                <a16:creationId xmlns:a16="http://schemas.microsoft.com/office/drawing/2014/main" id="{8F338E38-E3D4-AE48-B5BF-F29C374A029F}"/>
              </a:ext>
            </a:extLst>
          </p:cNvPr>
          <p:cNvSpPr txBox="1"/>
          <p:nvPr/>
        </p:nvSpPr>
        <p:spPr>
          <a:xfrm>
            <a:off x="138953" y="191241"/>
            <a:ext cx="6793188" cy="523220"/>
          </a:xfrm>
          <a:prstGeom prst="rect">
            <a:avLst/>
          </a:prstGeom>
          <a:noFill/>
        </p:spPr>
        <p:txBody>
          <a:bodyPr wrap="square" rtlCol="0">
            <a:spAutoFit/>
          </a:bodyPr>
          <a:lstStyle/>
          <a:p>
            <a:r>
              <a:rPr lang="it-IT" sz="2800" dirty="0">
                <a:solidFill>
                  <a:srgbClr val="FFFFFF"/>
                </a:solidFill>
                <a:latin typeface="Oswald" pitchFamily="2" charset="77"/>
              </a:rPr>
              <a:t>Note di Galileo sulla scoperta dei satelliti Medicei</a:t>
            </a:r>
          </a:p>
        </p:txBody>
      </p:sp>
      <p:pic>
        <p:nvPicPr>
          <p:cNvPr id="10" name="Picture 9">
            <a:extLst>
              <a:ext uri="{FF2B5EF4-FFF2-40B4-BE49-F238E27FC236}">
                <a16:creationId xmlns:a16="http://schemas.microsoft.com/office/drawing/2014/main" id="{08398CB4-EC58-E54F-9070-1EDB4EB253A6}"/>
              </a:ext>
            </a:extLst>
          </p:cNvPr>
          <p:cNvPicPr>
            <a:picLocks noChangeAspect="1"/>
          </p:cNvPicPr>
          <p:nvPr/>
        </p:nvPicPr>
        <p:blipFill>
          <a:blip r:embed="rId3"/>
          <a:stretch>
            <a:fillRect/>
          </a:stretch>
        </p:blipFill>
        <p:spPr>
          <a:xfrm>
            <a:off x="360000" y="828000"/>
            <a:ext cx="8401050" cy="3075940"/>
          </a:xfrm>
          <a:prstGeom prst="rect">
            <a:avLst/>
          </a:prstGeom>
          <a:ln w="38100">
            <a:solidFill>
              <a:schemeClr val="bg1"/>
            </a:solidFill>
          </a:ln>
        </p:spPr>
      </p:pic>
      <p:grpSp>
        <p:nvGrpSpPr>
          <p:cNvPr id="24" name="Group 23">
            <a:extLst>
              <a:ext uri="{FF2B5EF4-FFF2-40B4-BE49-F238E27FC236}">
                <a16:creationId xmlns:a16="http://schemas.microsoft.com/office/drawing/2014/main" id="{944CBFBB-48A7-DF48-A50A-3E47BB2C6997}"/>
              </a:ext>
            </a:extLst>
          </p:cNvPr>
          <p:cNvGrpSpPr/>
          <p:nvPr/>
        </p:nvGrpSpPr>
        <p:grpSpPr>
          <a:xfrm>
            <a:off x="349331" y="2146054"/>
            <a:ext cx="8411719" cy="869092"/>
            <a:chOff x="349331" y="2146054"/>
            <a:chExt cx="8411719" cy="869092"/>
          </a:xfrm>
        </p:grpSpPr>
        <p:cxnSp>
          <p:nvCxnSpPr>
            <p:cNvPr id="12" name="Straight Connector 11">
              <a:extLst>
                <a:ext uri="{FF2B5EF4-FFF2-40B4-BE49-F238E27FC236}">
                  <a16:creationId xmlns:a16="http://schemas.microsoft.com/office/drawing/2014/main" id="{C07AC19F-5C1A-7F4A-A111-4CCC6406511C}"/>
                </a:ext>
              </a:extLst>
            </p:cNvPr>
            <p:cNvCxnSpPr>
              <a:cxnSpLocks/>
            </p:cNvCxnSpPr>
            <p:nvPr/>
          </p:nvCxnSpPr>
          <p:spPr>
            <a:xfrm>
              <a:off x="360000" y="3015146"/>
              <a:ext cx="65721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E36E4CE-0189-9E4E-9727-F6924ED1BDA5}"/>
                </a:ext>
              </a:extLst>
            </p:cNvPr>
            <p:cNvCxnSpPr>
              <a:cxnSpLocks/>
            </p:cNvCxnSpPr>
            <p:nvPr/>
          </p:nvCxnSpPr>
          <p:spPr>
            <a:xfrm>
              <a:off x="349331" y="2652780"/>
              <a:ext cx="369301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7DE9FF8-9DC3-5642-AF90-448DB1C28EA3}"/>
                </a:ext>
              </a:extLst>
            </p:cNvPr>
            <p:cNvCxnSpPr>
              <a:cxnSpLocks/>
            </p:cNvCxnSpPr>
            <p:nvPr/>
          </p:nvCxnSpPr>
          <p:spPr>
            <a:xfrm>
              <a:off x="4053016" y="2146054"/>
              <a:ext cx="47080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3E40BE-53E2-A84A-B820-BDC4C714E886}"/>
                </a:ext>
              </a:extLst>
            </p:cNvPr>
            <p:cNvCxnSpPr>
              <a:cxnSpLocks/>
            </p:cNvCxnSpPr>
            <p:nvPr/>
          </p:nvCxnSpPr>
          <p:spPr>
            <a:xfrm flipV="1">
              <a:off x="360000" y="2652780"/>
              <a:ext cx="0" cy="3623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773D6CE-8E15-3D45-88FA-56FFB3423994}"/>
                </a:ext>
              </a:extLst>
            </p:cNvPr>
            <p:cNvCxnSpPr>
              <a:cxnSpLocks/>
            </p:cNvCxnSpPr>
            <p:nvPr/>
          </p:nvCxnSpPr>
          <p:spPr>
            <a:xfrm flipV="1">
              <a:off x="8761050" y="2146054"/>
              <a:ext cx="0" cy="4901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69971E9-0E4A-BE48-9031-FF850FF5DF2C}"/>
                </a:ext>
              </a:extLst>
            </p:cNvPr>
            <p:cNvCxnSpPr>
              <a:cxnSpLocks/>
            </p:cNvCxnSpPr>
            <p:nvPr/>
          </p:nvCxnSpPr>
          <p:spPr>
            <a:xfrm flipV="1">
              <a:off x="4053016" y="2146054"/>
              <a:ext cx="0" cy="4901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773C2BE-0EE0-314F-BB55-57E79A7FA2EB}"/>
                </a:ext>
              </a:extLst>
            </p:cNvPr>
            <p:cNvCxnSpPr>
              <a:cxnSpLocks/>
            </p:cNvCxnSpPr>
            <p:nvPr/>
          </p:nvCxnSpPr>
          <p:spPr>
            <a:xfrm flipV="1">
              <a:off x="6937914" y="2652780"/>
              <a:ext cx="0" cy="3623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02F2198-9B4C-2F4D-9919-BD3094B555D1}"/>
                </a:ext>
              </a:extLst>
            </p:cNvPr>
            <p:cNvCxnSpPr>
              <a:cxnSpLocks/>
            </p:cNvCxnSpPr>
            <p:nvPr/>
          </p:nvCxnSpPr>
          <p:spPr>
            <a:xfrm>
              <a:off x="6932141" y="2636206"/>
              <a:ext cx="18182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BC04959D-B927-7947-9A04-98E370AABD37}"/>
              </a:ext>
            </a:extLst>
          </p:cNvPr>
          <p:cNvSpPr/>
          <p:nvPr/>
        </p:nvSpPr>
        <p:spPr>
          <a:xfrm>
            <a:off x="349331" y="5221994"/>
            <a:ext cx="8179161" cy="1200329"/>
          </a:xfrm>
          <a:prstGeom prst="rect">
            <a:avLst/>
          </a:prstGeom>
        </p:spPr>
        <p:txBody>
          <a:bodyPr wrap="square">
            <a:spAutoFit/>
          </a:bodyPr>
          <a:lstStyle/>
          <a:p>
            <a:r>
              <a:rPr lang="it-IT" sz="2400" dirty="0">
                <a:solidFill>
                  <a:schemeClr val="tx2">
                    <a:lumMod val="20000"/>
                    <a:lumOff val="80000"/>
                  </a:schemeClr>
                </a:solidFill>
                <a:latin typeface="Oswald" pitchFamily="2" charset="77"/>
              </a:rPr>
              <a:t>Seconda rivoluzione. Galileo si rende conto che si muovono come se fossero, per Giove, apparentemente, ciò che la Luna è per la Terra: le stelle non si muovono dunque </a:t>
            </a:r>
            <a:r>
              <a:rPr lang="it-IT" sz="2400" u="sng" dirty="0">
                <a:solidFill>
                  <a:schemeClr val="tx2">
                    <a:lumMod val="20000"/>
                    <a:lumOff val="80000"/>
                  </a:schemeClr>
                </a:solidFill>
                <a:latin typeface="Oswald" pitchFamily="2" charset="77"/>
              </a:rPr>
              <a:t>tutte</a:t>
            </a:r>
            <a:r>
              <a:rPr lang="it-IT" sz="2400" dirty="0">
                <a:solidFill>
                  <a:schemeClr val="tx2">
                    <a:lumMod val="20000"/>
                    <a:lumOff val="80000"/>
                  </a:schemeClr>
                </a:solidFill>
                <a:latin typeface="Oswald" pitchFamily="2" charset="77"/>
              </a:rPr>
              <a:t> attorno al nostro pianeta.</a:t>
            </a:r>
          </a:p>
        </p:txBody>
      </p:sp>
    </p:spTree>
    <p:extLst>
      <p:ext uri="{BB962C8B-B14F-4D97-AF65-F5344CB8AC3E}">
        <p14:creationId xmlns:p14="http://schemas.microsoft.com/office/powerpoint/2010/main" val="313877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900" decel="100000" fill="hold"/>
                                        <p:tgtEl>
                                          <p:spTgt spid="2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088AE-C6EF-3C4B-A669-BEF3032AA55E}"/>
              </a:ext>
            </a:extLst>
          </p:cNvPr>
          <p:cNvSpPr>
            <a:spLocks noGrp="1"/>
          </p:cNvSpPr>
          <p:nvPr>
            <p:ph type="sldNum" sz="quarter" idx="12"/>
          </p:nvPr>
        </p:nvSpPr>
        <p:spPr/>
        <p:txBody>
          <a:bodyPr/>
          <a:lstStyle/>
          <a:p>
            <a:fld id="{1744BE55-CFB6-3249-9653-5A6C656DA5B0}" type="slidenum">
              <a:rPr lang="en-US" smtClean="0"/>
              <a:pPr/>
              <a:t>17</a:t>
            </a:fld>
            <a:endParaRPr lang="en-US"/>
          </a:p>
        </p:txBody>
      </p:sp>
      <p:sp>
        <p:nvSpPr>
          <p:cNvPr id="4" name="Rectangle 3">
            <a:extLst>
              <a:ext uri="{FF2B5EF4-FFF2-40B4-BE49-F238E27FC236}">
                <a16:creationId xmlns:a16="http://schemas.microsoft.com/office/drawing/2014/main" id="{301354EA-0B9A-ED42-82FD-C739E4CDDE38}"/>
              </a:ext>
            </a:extLst>
          </p:cNvPr>
          <p:cNvSpPr/>
          <p:nvPr/>
        </p:nvSpPr>
        <p:spPr>
          <a:xfrm>
            <a:off x="349331" y="4056339"/>
            <a:ext cx="8580658" cy="646331"/>
          </a:xfrm>
          <a:prstGeom prst="rect">
            <a:avLst/>
          </a:prstGeom>
        </p:spPr>
        <p:txBody>
          <a:bodyPr wrap="square">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7 di Gennaio 1610 Giove si vedeva col cannone con 3. stelle fisse così [...] delle quali senza il cannone niuna si vedeva. </a:t>
            </a:r>
            <a:endParaRPr lang="en-US" dirty="0">
              <a:solidFill>
                <a:schemeClr val="bg1"/>
              </a:solidFill>
              <a:latin typeface="Oswald" pitchFamily="2" charset="77"/>
            </a:endParaRPr>
          </a:p>
        </p:txBody>
      </p:sp>
      <p:sp>
        <p:nvSpPr>
          <p:cNvPr id="5" name="Rectangle 4">
            <a:extLst>
              <a:ext uri="{FF2B5EF4-FFF2-40B4-BE49-F238E27FC236}">
                <a16:creationId xmlns:a16="http://schemas.microsoft.com/office/drawing/2014/main" id="{71623CE4-6015-B64D-9299-C24E8E7B2C8C}"/>
              </a:ext>
            </a:extLst>
          </p:cNvPr>
          <p:cNvSpPr/>
          <p:nvPr/>
        </p:nvSpPr>
        <p:spPr>
          <a:xfrm>
            <a:off x="349331" y="4771287"/>
            <a:ext cx="8492247" cy="369332"/>
          </a:xfrm>
          <a:prstGeom prst="rect">
            <a:avLst/>
          </a:prstGeom>
        </p:spPr>
        <p:txBody>
          <a:bodyPr wrap="square">
            <a:spAutoFit/>
          </a:bodyPr>
          <a:lstStyle/>
          <a:p>
            <a:r>
              <a:rPr lang="it-IT" dirty="0">
                <a:solidFill>
                  <a:schemeClr val="bg1"/>
                </a:solidFill>
                <a:latin typeface="Oswald" pitchFamily="2" charset="77"/>
              </a:rPr>
              <a:t>à di 8. appariva così [...] era dunque diretto et non retrogrado come pongono i </a:t>
            </a:r>
            <a:r>
              <a:rPr lang="it-IT" dirty="0" err="1">
                <a:solidFill>
                  <a:schemeClr val="bg1"/>
                </a:solidFill>
                <a:latin typeface="Oswald" pitchFamily="2" charset="77"/>
              </a:rPr>
              <a:t>calculatori</a:t>
            </a:r>
            <a:r>
              <a:rPr lang="it-IT" dirty="0">
                <a:solidFill>
                  <a:schemeClr val="bg1"/>
                </a:solidFill>
                <a:latin typeface="Oswald" pitchFamily="2" charset="77"/>
              </a:rPr>
              <a:t>. </a:t>
            </a:r>
            <a:endParaRPr lang="en-US" dirty="0"/>
          </a:p>
        </p:txBody>
      </p:sp>
      <p:sp>
        <p:nvSpPr>
          <p:cNvPr id="6" name="Rectangle 5">
            <a:extLst>
              <a:ext uri="{FF2B5EF4-FFF2-40B4-BE49-F238E27FC236}">
                <a16:creationId xmlns:a16="http://schemas.microsoft.com/office/drawing/2014/main" id="{C0163A1C-1BFA-5E4B-B299-699099402E35}"/>
              </a:ext>
            </a:extLst>
          </p:cNvPr>
          <p:cNvSpPr/>
          <p:nvPr/>
        </p:nvSpPr>
        <p:spPr>
          <a:xfrm>
            <a:off x="349331" y="5209236"/>
            <a:ext cx="4572000" cy="369332"/>
          </a:xfrm>
          <a:prstGeom prst="rect">
            <a:avLst/>
          </a:prstGeom>
        </p:spPr>
        <p:txBody>
          <a:bodyPr>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9. fu nugolo. </a:t>
            </a:r>
            <a:endParaRPr lang="en-US" dirty="0"/>
          </a:p>
        </p:txBody>
      </p:sp>
      <p:sp>
        <p:nvSpPr>
          <p:cNvPr id="8" name="CasellaDiTesto 1">
            <a:extLst>
              <a:ext uri="{FF2B5EF4-FFF2-40B4-BE49-F238E27FC236}">
                <a16:creationId xmlns:a16="http://schemas.microsoft.com/office/drawing/2014/main" id="{8F338E38-E3D4-AE48-B5BF-F29C374A029F}"/>
              </a:ext>
            </a:extLst>
          </p:cNvPr>
          <p:cNvSpPr txBox="1"/>
          <p:nvPr/>
        </p:nvSpPr>
        <p:spPr>
          <a:xfrm>
            <a:off x="138953" y="191241"/>
            <a:ext cx="6793188" cy="523220"/>
          </a:xfrm>
          <a:prstGeom prst="rect">
            <a:avLst/>
          </a:prstGeom>
          <a:noFill/>
        </p:spPr>
        <p:txBody>
          <a:bodyPr wrap="square" rtlCol="0">
            <a:spAutoFit/>
          </a:bodyPr>
          <a:lstStyle/>
          <a:p>
            <a:r>
              <a:rPr lang="it-IT" sz="2800" dirty="0">
                <a:solidFill>
                  <a:srgbClr val="FFFFFF"/>
                </a:solidFill>
                <a:latin typeface="Oswald" pitchFamily="2" charset="77"/>
              </a:rPr>
              <a:t>Note di Galileo sulla scoperta dei satelliti Medicei</a:t>
            </a:r>
          </a:p>
        </p:txBody>
      </p:sp>
      <p:pic>
        <p:nvPicPr>
          <p:cNvPr id="9" name="Picture 8">
            <a:extLst>
              <a:ext uri="{FF2B5EF4-FFF2-40B4-BE49-F238E27FC236}">
                <a16:creationId xmlns:a16="http://schemas.microsoft.com/office/drawing/2014/main" id="{8A2787A2-8222-294A-854E-E264CD6DD2AA}"/>
              </a:ext>
            </a:extLst>
          </p:cNvPr>
          <p:cNvPicPr>
            <a:picLocks noChangeAspect="1"/>
          </p:cNvPicPr>
          <p:nvPr/>
        </p:nvPicPr>
        <p:blipFill>
          <a:blip r:embed="rId3"/>
          <a:stretch>
            <a:fillRect/>
          </a:stretch>
        </p:blipFill>
        <p:spPr>
          <a:xfrm>
            <a:off x="360000" y="828000"/>
            <a:ext cx="8401050" cy="3075940"/>
          </a:xfrm>
          <a:prstGeom prst="rect">
            <a:avLst/>
          </a:prstGeom>
          <a:ln w="38100">
            <a:solidFill>
              <a:schemeClr val="bg1"/>
            </a:solidFill>
          </a:ln>
        </p:spPr>
      </p:pic>
      <p:grpSp>
        <p:nvGrpSpPr>
          <p:cNvPr id="24" name="Group 23">
            <a:extLst>
              <a:ext uri="{FF2B5EF4-FFF2-40B4-BE49-F238E27FC236}">
                <a16:creationId xmlns:a16="http://schemas.microsoft.com/office/drawing/2014/main" id="{3B72BBF9-F665-0443-9811-DC0F11719675}"/>
              </a:ext>
            </a:extLst>
          </p:cNvPr>
          <p:cNvGrpSpPr/>
          <p:nvPr/>
        </p:nvGrpSpPr>
        <p:grpSpPr>
          <a:xfrm>
            <a:off x="349331" y="3015146"/>
            <a:ext cx="3153404" cy="432486"/>
            <a:chOff x="349331" y="3015146"/>
            <a:chExt cx="3153404" cy="432486"/>
          </a:xfrm>
        </p:grpSpPr>
        <p:cxnSp>
          <p:nvCxnSpPr>
            <p:cNvPr id="12" name="Straight Connector 11">
              <a:extLst>
                <a:ext uri="{FF2B5EF4-FFF2-40B4-BE49-F238E27FC236}">
                  <a16:creationId xmlns:a16="http://schemas.microsoft.com/office/drawing/2014/main" id="{4486F252-0F95-3D4D-B4A8-0B4187F31C29}"/>
                </a:ext>
              </a:extLst>
            </p:cNvPr>
            <p:cNvCxnSpPr>
              <a:cxnSpLocks/>
            </p:cNvCxnSpPr>
            <p:nvPr/>
          </p:nvCxnSpPr>
          <p:spPr>
            <a:xfrm>
              <a:off x="349331" y="3447632"/>
              <a:ext cx="313527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3AD698F-4277-4A43-80A2-E0B1A3F25F7E}"/>
                </a:ext>
              </a:extLst>
            </p:cNvPr>
            <p:cNvCxnSpPr>
              <a:cxnSpLocks/>
            </p:cNvCxnSpPr>
            <p:nvPr/>
          </p:nvCxnSpPr>
          <p:spPr>
            <a:xfrm>
              <a:off x="349331" y="3015146"/>
              <a:ext cx="313527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FAE91EB-9A10-B14C-9A91-E0FDB96003AB}"/>
                </a:ext>
              </a:extLst>
            </p:cNvPr>
            <p:cNvCxnSpPr>
              <a:cxnSpLocks/>
            </p:cNvCxnSpPr>
            <p:nvPr/>
          </p:nvCxnSpPr>
          <p:spPr>
            <a:xfrm flipV="1">
              <a:off x="374011" y="3015146"/>
              <a:ext cx="0" cy="4324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90BD4AD-E7DE-204A-95AC-F20F87C857F2}"/>
                </a:ext>
              </a:extLst>
            </p:cNvPr>
            <p:cNvCxnSpPr>
              <a:cxnSpLocks/>
            </p:cNvCxnSpPr>
            <p:nvPr/>
          </p:nvCxnSpPr>
          <p:spPr>
            <a:xfrm flipV="1">
              <a:off x="3502735" y="3015146"/>
              <a:ext cx="0" cy="4324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172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088AE-C6EF-3C4B-A669-BEF3032AA55E}"/>
              </a:ext>
            </a:extLst>
          </p:cNvPr>
          <p:cNvSpPr>
            <a:spLocks noGrp="1"/>
          </p:cNvSpPr>
          <p:nvPr>
            <p:ph type="sldNum" sz="quarter" idx="12"/>
          </p:nvPr>
        </p:nvSpPr>
        <p:spPr/>
        <p:txBody>
          <a:bodyPr/>
          <a:lstStyle/>
          <a:p>
            <a:fld id="{1744BE55-CFB6-3249-9653-5A6C656DA5B0}" type="slidenum">
              <a:rPr lang="en-US" smtClean="0"/>
              <a:pPr/>
              <a:t>18</a:t>
            </a:fld>
            <a:endParaRPr lang="en-US"/>
          </a:p>
        </p:txBody>
      </p:sp>
      <p:sp>
        <p:nvSpPr>
          <p:cNvPr id="7" name="Rectangle 6">
            <a:extLst>
              <a:ext uri="{FF2B5EF4-FFF2-40B4-BE49-F238E27FC236}">
                <a16:creationId xmlns:a16="http://schemas.microsoft.com/office/drawing/2014/main" id="{15B4494B-D102-7947-AF34-45CA9D2D07C5}"/>
              </a:ext>
            </a:extLst>
          </p:cNvPr>
          <p:cNvSpPr/>
          <p:nvPr/>
        </p:nvSpPr>
        <p:spPr>
          <a:xfrm>
            <a:off x="349331" y="5647186"/>
            <a:ext cx="8492247" cy="646331"/>
          </a:xfrm>
          <a:prstGeom prst="rect">
            <a:avLst/>
          </a:prstGeom>
        </p:spPr>
        <p:txBody>
          <a:bodyPr wrap="square">
            <a:spAutoFit/>
          </a:bodyPr>
          <a:lstStyle/>
          <a:p>
            <a:r>
              <a:rPr lang="it-IT" dirty="0">
                <a:solidFill>
                  <a:schemeClr val="bg1"/>
                </a:solidFill>
                <a:latin typeface="Oswald" pitchFamily="2" charset="77"/>
              </a:rPr>
              <a:t>à di 10. si vedeva così [...] ciò è congiunto con la più occidentale sì che la occultava, per quanto si può credere</a:t>
            </a:r>
            <a:endParaRPr lang="en-US" dirty="0"/>
          </a:p>
        </p:txBody>
      </p:sp>
      <p:sp>
        <p:nvSpPr>
          <p:cNvPr id="8" name="CasellaDiTesto 1">
            <a:extLst>
              <a:ext uri="{FF2B5EF4-FFF2-40B4-BE49-F238E27FC236}">
                <a16:creationId xmlns:a16="http://schemas.microsoft.com/office/drawing/2014/main" id="{8F338E38-E3D4-AE48-B5BF-F29C374A029F}"/>
              </a:ext>
            </a:extLst>
          </p:cNvPr>
          <p:cNvSpPr txBox="1"/>
          <p:nvPr/>
        </p:nvSpPr>
        <p:spPr>
          <a:xfrm>
            <a:off x="138953" y="191241"/>
            <a:ext cx="6793188" cy="523220"/>
          </a:xfrm>
          <a:prstGeom prst="rect">
            <a:avLst/>
          </a:prstGeom>
          <a:noFill/>
        </p:spPr>
        <p:txBody>
          <a:bodyPr wrap="square" rtlCol="0">
            <a:spAutoFit/>
          </a:bodyPr>
          <a:lstStyle/>
          <a:p>
            <a:r>
              <a:rPr lang="it-IT" sz="2800" dirty="0">
                <a:solidFill>
                  <a:srgbClr val="FFFFFF"/>
                </a:solidFill>
                <a:latin typeface="Oswald" pitchFamily="2" charset="77"/>
              </a:rPr>
              <a:t>Note di Galileo sulla scoperta dei satelliti Medicei</a:t>
            </a:r>
          </a:p>
        </p:txBody>
      </p:sp>
      <p:pic>
        <p:nvPicPr>
          <p:cNvPr id="10" name="Picture 9">
            <a:extLst>
              <a:ext uri="{FF2B5EF4-FFF2-40B4-BE49-F238E27FC236}">
                <a16:creationId xmlns:a16="http://schemas.microsoft.com/office/drawing/2014/main" id="{305FFD79-38A1-F348-91F3-F5BDF3B009BE}"/>
              </a:ext>
            </a:extLst>
          </p:cNvPr>
          <p:cNvPicPr>
            <a:picLocks noChangeAspect="1"/>
          </p:cNvPicPr>
          <p:nvPr/>
        </p:nvPicPr>
        <p:blipFill>
          <a:blip r:embed="rId3"/>
          <a:stretch>
            <a:fillRect/>
          </a:stretch>
        </p:blipFill>
        <p:spPr>
          <a:xfrm>
            <a:off x="360000" y="828000"/>
            <a:ext cx="8401050" cy="3075940"/>
          </a:xfrm>
          <a:prstGeom prst="rect">
            <a:avLst/>
          </a:prstGeom>
          <a:ln w="38100">
            <a:solidFill>
              <a:schemeClr val="bg1"/>
            </a:solidFill>
          </a:ln>
        </p:spPr>
      </p:pic>
      <p:sp>
        <p:nvSpPr>
          <p:cNvPr id="4" name="Rectangle 3">
            <a:extLst>
              <a:ext uri="{FF2B5EF4-FFF2-40B4-BE49-F238E27FC236}">
                <a16:creationId xmlns:a16="http://schemas.microsoft.com/office/drawing/2014/main" id="{301354EA-0B9A-ED42-82FD-C739E4CDDE38}"/>
              </a:ext>
            </a:extLst>
          </p:cNvPr>
          <p:cNvSpPr/>
          <p:nvPr/>
        </p:nvSpPr>
        <p:spPr>
          <a:xfrm>
            <a:off x="349331" y="4056339"/>
            <a:ext cx="8580658" cy="646331"/>
          </a:xfrm>
          <a:prstGeom prst="rect">
            <a:avLst/>
          </a:prstGeom>
        </p:spPr>
        <p:txBody>
          <a:bodyPr wrap="square">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7 di Gennaio 1610 Giove si vedeva col cannone con 3. stelle fisse così [...] delle quali senza il cannone niuna si vedeva.    </a:t>
            </a:r>
            <a:endParaRPr lang="en-US" dirty="0">
              <a:solidFill>
                <a:schemeClr val="bg1"/>
              </a:solidFill>
              <a:latin typeface="Oswald" pitchFamily="2" charset="77"/>
            </a:endParaRPr>
          </a:p>
        </p:txBody>
      </p:sp>
      <p:sp>
        <p:nvSpPr>
          <p:cNvPr id="5" name="Rectangle 4">
            <a:extLst>
              <a:ext uri="{FF2B5EF4-FFF2-40B4-BE49-F238E27FC236}">
                <a16:creationId xmlns:a16="http://schemas.microsoft.com/office/drawing/2014/main" id="{71623CE4-6015-B64D-9299-C24E8E7B2C8C}"/>
              </a:ext>
            </a:extLst>
          </p:cNvPr>
          <p:cNvSpPr/>
          <p:nvPr/>
        </p:nvSpPr>
        <p:spPr>
          <a:xfrm>
            <a:off x="349331" y="4771287"/>
            <a:ext cx="8492247" cy="369332"/>
          </a:xfrm>
          <a:prstGeom prst="rect">
            <a:avLst/>
          </a:prstGeom>
        </p:spPr>
        <p:txBody>
          <a:bodyPr wrap="square">
            <a:spAutoFit/>
          </a:bodyPr>
          <a:lstStyle/>
          <a:p>
            <a:r>
              <a:rPr lang="it-IT" dirty="0">
                <a:solidFill>
                  <a:schemeClr val="bg1"/>
                </a:solidFill>
                <a:latin typeface="Oswald" pitchFamily="2" charset="77"/>
              </a:rPr>
              <a:t>à di 8. appariva così [...] era dunque diretto et non retrogrado come pongono i </a:t>
            </a:r>
            <a:r>
              <a:rPr lang="it-IT" dirty="0" err="1">
                <a:solidFill>
                  <a:schemeClr val="bg1"/>
                </a:solidFill>
                <a:latin typeface="Oswald" pitchFamily="2" charset="77"/>
              </a:rPr>
              <a:t>calculatori</a:t>
            </a:r>
            <a:r>
              <a:rPr lang="it-IT" dirty="0">
                <a:solidFill>
                  <a:schemeClr val="bg1"/>
                </a:solidFill>
                <a:latin typeface="Oswald" pitchFamily="2" charset="77"/>
              </a:rPr>
              <a:t>. </a:t>
            </a:r>
            <a:endParaRPr lang="en-US" dirty="0"/>
          </a:p>
        </p:txBody>
      </p:sp>
      <p:sp>
        <p:nvSpPr>
          <p:cNvPr id="6" name="Rectangle 5">
            <a:extLst>
              <a:ext uri="{FF2B5EF4-FFF2-40B4-BE49-F238E27FC236}">
                <a16:creationId xmlns:a16="http://schemas.microsoft.com/office/drawing/2014/main" id="{C0163A1C-1BFA-5E4B-B299-699099402E35}"/>
              </a:ext>
            </a:extLst>
          </p:cNvPr>
          <p:cNvSpPr/>
          <p:nvPr/>
        </p:nvSpPr>
        <p:spPr>
          <a:xfrm>
            <a:off x="349331" y="5209236"/>
            <a:ext cx="4572000" cy="369332"/>
          </a:xfrm>
          <a:prstGeom prst="rect">
            <a:avLst/>
          </a:prstGeom>
        </p:spPr>
        <p:txBody>
          <a:bodyPr>
            <a:spAutoFit/>
          </a:bodyPr>
          <a:lstStyle/>
          <a:p>
            <a:r>
              <a:rPr lang="it-IT" dirty="0" err="1">
                <a:solidFill>
                  <a:schemeClr val="bg1"/>
                </a:solidFill>
                <a:latin typeface="Oswald" pitchFamily="2" charset="77"/>
              </a:rPr>
              <a:t>Adi</a:t>
            </a:r>
            <a:r>
              <a:rPr lang="it-IT" dirty="0">
                <a:solidFill>
                  <a:schemeClr val="bg1"/>
                </a:solidFill>
                <a:latin typeface="Oswald" pitchFamily="2" charset="77"/>
              </a:rPr>
              <a:t> 9. fu nugolo. </a:t>
            </a:r>
            <a:endParaRPr lang="en-US" dirty="0"/>
          </a:p>
        </p:txBody>
      </p:sp>
      <p:sp>
        <p:nvSpPr>
          <p:cNvPr id="11" name="Rectangle 10">
            <a:extLst>
              <a:ext uri="{FF2B5EF4-FFF2-40B4-BE49-F238E27FC236}">
                <a16:creationId xmlns:a16="http://schemas.microsoft.com/office/drawing/2014/main" id="{90945432-C750-3C49-899D-61B871486493}"/>
              </a:ext>
            </a:extLst>
          </p:cNvPr>
          <p:cNvSpPr/>
          <p:nvPr/>
        </p:nvSpPr>
        <p:spPr>
          <a:xfrm>
            <a:off x="349331" y="4287171"/>
            <a:ext cx="8411719" cy="1200329"/>
          </a:xfrm>
          <a:prstGeom prst="rect">
            <a:avLst/>
          </a:prstGeom>
        </p:spPr>
        <p:txBody>
          <a:bodyPr wrap="square">
            <a:spAutoFit/>
          </a:bodyPr>
          <a:lstStyle/>
          <a:p>
            <a:r>
              <a:rPr lang="it-IT" sz="2400" dirty="0">
                <a:solidFill>
                  <a:schemeClr val="tx2">
                    <a:lumMod val="20000"/>
                    <a:lumOff val="80000"/>
                  </a:schemeClr>
                </a:solidFill>
                <a:latin typeface="Oswald" pitchFamily="2" charset="77"/>
              </a:rPr>
              <a:t>Si rende pienamente conto del moto circolare attorno a </a:t>
            </a:r>
            <a:r>
              <a:rPr lang="it-IT" sz="2400" dirty="0" err="1">
                <a:solidFill>
                  <a:schemeClr val="tx2">
                    <a:lumMod val="20000"/>
                    <a:lumOff val="80000"/>
                  </a:schemeClr>
                </a:solidFill>
                <a:latin typeface="Oswald" pitchFamily="2" charset="77"/>
              </a:rPr>
              <a:t>Giove,non</a:t>
            </a:r>
            <a:r>
              <a:rPr lang="it-IT" sz="2400" dirty="0">
                <a:solidFill>
                  <a:schemeClr val="tx2">
                    <a:lumMod val="20000"/>
                    <a:lumOff val="80000"/>
                  </a:schemeClr>
                </a:solidFill>
                <a:latin typeface="Oswald" pitchFamily="2" charset="77"/>
              </a:rPr>
              <a:t> ci sono sfere celesti di cristallo in cui sono incastonate le stelle. Anzi, non tutti i puntini sono stelle!!!</a:t>
            </a:r>
          </a:p>
        </p:txBody>
      </p:sp>
      <p:grpSp>
        <p:nvGrpSpPr>
          <p:cNvPr id="29" name="Group 28">
            <a:extLst>
              <a:ext uri="{FF2B5EF4-FFF2-40B4-BE49-F238E27FC236}">
                <a16:creationId xmlns:a16="http://schemas.microsoft.com/office/drawing/2014/main" id="{C3FAA60D-86B5-524E-99E6-C620187A99EA}"/>
              </a:ext>
            </a:extLst>
          </p:cNvPr>
          <p:cNvGrpSpPr/>
          <p:nvPr/>
        </p:nvGrpSpPr>
        <p:grpSpPr>
          <a:xfrm>
            <a:off x="1138791" y="2661697"/>
            <a:ext cx="7588142" cy="1159294"/>
            <a:chOff x="1138791" y="2661697"/>
            <a:chExt cx="7588142" cy="1159294"/>
          </a:xfrm>
        </p:grpSpPr>
        <p:cxnSp>
          <p:nvCxnSpPr>
            <p:cNvPr id="13" name="Straight Connector 12">
              <a:extLst>
                <a:ext uri="{FF2B5EF4-FFF2-40B4-BE49-F238E27FC236}">
                  <a16:creationId xmlns:a16="http://schemas.microsoft.com/office/drawing/2014/main" id="{D49714BA-8B53-AE44-91AE-2E7FE1A90178}"/>
                </a:ext>
              </a:extLst>
            </p:cNvPr>
            <p:cNvCxnSpPr>
              <a:cxnSpLocks/>
            </p:cNvCxnSpPr>
            <p:nvPr/>
          </p:nvCxnSpPr>
          <p:spPr>
            <a:xfrm>
              <a:off x="1138791" y="3820991"/>
              <a:ext cx="75881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CAF17D5-AD0E-8949-B621-55DE2F9BEA8F}"/>
                </a:ext>
              </a:extLst>
            </p:cNvPr>
            <p:cNvCxnSpPr>
              <a:cxnSpLocks/>
            </p:cNvCxnSpPr>
            <p:nvPr/>
          </p:nvCxnSpPr>
          <p:spPr>
            <a:xfrm>
              <a:off x="1160585" y="2985119"/>
              <a:ext cx="554501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B25891D-D729-FC49-B338-7C386F6D8FFE}"/>
                </a:ext>
              </a:extLst>
            </p:cNvPr>
            <p:cNvCxnSpPr>
              <a:cxnSpLocks/>
            </p:cNvCxnSpPr>
            <p:nvPr/>
          </p:nvCxnSpPr>
          <p:spPr>
            <a:xfrm>
              <a:off x="6694931" y="2693124"/>
              <a:ext cx="20320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8FC5AD6-BDCC-1E4B-B05F-5DF314CAF16E}"/>
                </a:ext>
              </a:extLst>
            </p:cNvPr>
            <p:cNvCxnSpPr>
              <a:cxnSpLocks/>
            </p:cNvCxnSpPr>
            <p:nvPr/>
          </p:nvCxnSpPr>
          <p:spPr>
            <a:xfrm flipH="1" flipV="1">
              <a:off x="1145445" y="2968545"/>
              <a:ext cx="14097" cy="8524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5B411A6-91D7-8340-922E-5FDFC972D353}"/>
                </a:ext>
              </a:extLst>
            </p:cNvPr>
            <p:cNvCxnSpPr>
              <a:cxnSpLocks/>
            </p:cNvCxnSpPr>
            <p:nvPr/>
          </p:nvCxnSpPr>
          <p:spPr>
            <a:xfrm flipV="1">
              <a:off x="8726933" y="2661697"/>
              <a:ext cx="0" cy="11592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7CE7A50-7F43-FD4A-95FD-E1C4308B5467}"/>
                </a:ext>
              </a:extLst>
            </p:cNvPr>
            <p:cNvCxnSpPr>
              <a:cxnSpLocks/>
            </p:cNvCxnSpPr>
            <p:nvPr/>
          </p:nvCxnSpPr>
          <p:spPr>
            <a:xfrm flipV="1">
              <a:off x="6705600" y="2723469"/>
              <a:ext cx="0" cy="2616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59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9" presetID="37" presetClass="exit" presetSubtype="0" fill="hold" grpId="0" nodeType="with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 decel="100000"/>
                                        <p:tgtEl>
                                          <p:spTgt spid="4"/>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4"/>
                                        </p:tgtEl>
                                        <p:attrNameLst>
                                          <p:attrName>ppt_y</p:attrName>
                                        </p:attrNameLst>
                                      </p:cBhvr>
                                      <p:tavLst>
                                        <p:tav tm="0">
                                          <p:val>
                                            <p:strVal val="ppt_y"/>
                                          </p:val>
                                        </p:tav>
                                        <p:tav tm="100000">
                                          <p:val>
                                            <p:strVal val="ppt_y+1"/>
                                          </p:val>
                                        </p:tav>
                                      </p:tavLst>
                                    </p:anim>
                                    <p:set>
                                      <p:cBhvr>
                                        <p:cTn id="24" dur="1" fill="hold">
                                          <p:stCondLst>
                                            <p:cond delay="999"/>
                                          </p:stCondLst>
                                        </p:cTn>
                                        <p:tgtEl>
                                          <p:spTgt spid="4"/>
                                        </p:tgtEl>
                                        <p:attrNameLst>
                                          <p:attrName>style.visibility</p:attrName>
                                        </p:attrNameLst>
                                      </p:cBhvr>
                                      <p:to>
                                        <p:strVal val="hidden"/>
                                      </p:to>
                                    </p:set>
                                  </p:childTnLst>
                                </p:cTn>
                              </p:par>
                              <p:par>
                                <p:cTn id="25" presetID="37" presetClass="exit" presetSubtype="0" fill="hold" grpId="0" nodeType="withEffect">
                                  <p:stCondLst>
                                    <p:cond delay="200"/>
                                  </p:stCondLst>
                                  <p:childTnLst>
                                    <p:animEffect transition="out" filter="fade">
                                      <p:cBhvr>
                                        <p:cTn id="26" dur="1000"/>
                                        <p:tgtEl>
                                          <p:spTgt spid="5"/>
                                        </p:tgtEl>
                                      </p:cBhvr>
                                    </p:animEffect>
                                    <p:anim calcmode="lin" valueType="num">
                                      <p:cBhvr>
                                        <p:cTn id="27" dur="1000"/>
                                        <p:tgtEl>
                                          <p:spTgt spid="5"/>
                                        </p:tgtEl>
                                        <p:attrNameLst>
                                          <p:attrName>ppt_x</p:attrName>
                                        </p:attrNameLst>
                                      </p:cBhvr>
                                      <p:tavLst>
                                        <p:tav tm="0">
                                          <p:val>
                                            <p:strVal val="ppt_x"/>
                                          </p:val>
                                        </p:tav>
                                        <p:tav tm="100000">
                                          <p:val>
                                            <p:strVal val="ppt_x"/>
                                          </p:val>
                                        </p:tav>
                                      </p:tavLst>
                                    </p:anim>
                                    <p:anim calcmode="lin" valueType="num">
                                      <p:cBhvr>
                                        <p:cTn id="28" dur="100" decel="100000"/>
                                        <p:tgtEl>
                                          <p:spTgt spid="5"/>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cTn>
                              </p:par>
                              <p:par>
                                <p:cTn id="31" presetID="37" presetClass="exit" presetSubtype="0" fill="hold" grpId="0" nodeType="withEffect">
                                  <p:stCondLst>
                                    <p:cond delay="40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 decel="100000"/>
                                        <p:tgtEl>
                                          <p:spTgt spid="6"/>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
                                        </p:tgtEl>
                                        <p:attrNameLst>
                                          <p:attrName>ppt_y</p:attrName>
                                        </p:attrNameLst>
                                      </p:cBhvr>
                                      <p:tavLst>
                                        <p:tav tm="0">
                                          <p:val>
                                            <p:strVal val="ppt_y"/>
                                          </p:val>
                                        </p:tav>
                                        <p:tav tm="100000">
                                          <p:val>
                                            <p:strVal val="ppt_y+1"/>
                                          </p:val>
                                        </p:tav>
                                      </p:tavLst>
                                    </p:anim>
                                    <p:set>
                                      <p:cBhvr>
                                        <p:cTn id="3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32E55-2E3C-C34A-BFD5-EFE8F8878F1A}"/>
              </a:ext>
            </a:extLst>
          </p:cNvPr>
          <p:cNvSpPr>
            <a:spLocks noGrp="1"/>
          </p:cNvSpPr>
          <p:nvPr>
            <p:ph type="sldNum" sz="quarter" idx="12"/>
          </p:nvPr>
        </p:nvSpPr>
        <p:spPr/>
        <p:txBody>
          <a:bodyPr/>
          <a:lstStyle/>
          <a:p>
            <a:fld id="{1744BE55-CFB6-3249-9653-5A6C656DA5B0}" type="slidenum">
              <a:rPr lang="en-US" smtClean="0"/>
              <a:pPr/>
              <a:t>1</a:t>
            </a:fld>
            <a:endParaRPr lang="en-US"/>
          </a:p>
        </p:txBody>
      </p:sp>
      <p:pic>
        <p:nvPicPr>
          <p:cNvPr id="3" name="Picture 2" descr="Image result for solvay congress 1927 photos">
            <a:extLst>
              <a:ext uri="{FF2B5EF4-FFF2-40B4-BE49-F238E27FC236}">
                <a16:creationId xmlns:a16="http://schemas.microsoft.com/office/drawing/2014/main" id="{C3DD9F99-2F99-5A4C-9912-529D2BE5D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42" y="1543823"/>
            <a:ext cx="7456926" cy="3751551"/>
          </a:xfrm>
          <a:prstGeom prst="rect">
            <a:avLst/>
          </a:prstGeom>
          <a:noFill/>
          <a:ln>
            <a:solidFill>
              <a:srgbClr val="FFC000"/>
            </a:solidFill>
          </a:ln>
          <a:effectLst>
            <a:outerShdw blurRad="101600" dist="1524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8D23AC-2BCD-1D41-86B6-59B9FC581B73}"/>
              </a:ext>
            </a:extLst>
          </p:cNvPr>
          <p:cNvSpPr txBox="1"/>
          <p:nvPr/>
        </p:nvSpPr>
        <p:spPr>
          <a:xfrm>
            <a:off x="618565" y="835937"/>
            <a:ext cx="5253361" cy="707886"/>
          </a:xfrm>
          <a:prstGeom prst="rect">
            <a:avLst/>
          </a:prstGeom>
          <a:noFill/>
        </p:spPr>
        <p:txBody>
          <a:bodyPr wrap="none" rtlCol="0">
            <a:spAutoFit/>
          </a:bodyPr>
          <a:lstStyle/>
          <a:p>
            <a:r>
              <a:rPr lang="it-IT" sz="4000" dirty="0">
                <a:solidFill>
                  <a:schemeClr val="bg1"/>
                </a:solidFill>
                <a:latin typeface="Oswald" pitchFamily="2" charset="77"/>
                <a:cs typeface="Sana" pitchFamily="2" charset="-78"/>
              </a:rPr>
              <a:t>La crisi della fisica classica</a:t>
            </a:r>
          </a:p>
        </p:txBody>
      </p:sp>
      <p:sp>
        <p:nvSpPr>
          <p:cNvPr id="5" name="TextBox 4">
            <a:extLst>
              <a:ext uri="{FF2B5EF4-FFF2-40B4-BE49-F238E27FC236}">
                <a16:creationId xmlns:a16="http://schemas.microsoft.com/office/drawing/2014/main" id="{A6FBD7CD-2840-C549-BC10-72018167A63E}"/>
              </a:ext>
            </a:extLst>
          </p:cNvPr>
          <p:cNvSpPr txBox="1"/>
          <p:nvPr/>
        </p:nvSpPr>
        <p:spPr>
          <a:xfrm>
            <a:off x="4961965" y="5398973"/>
            <a:ext cx="3340979" cy="369332"/>
          </a:xfrm>
          <a:prstGeom prst="rect">
            <a:avLst/>
          </a:prstGeom>
          <a:noFill/>
        </p:spPr>
        <p:txBody>
          <a:bodyPr wrap="none" rtlCol="0">
            <a:spAutoFit/>
          </a:bodyPr>
          <a:lstStyle/>
          <a:p>
            <a:r>
              <a:rPr lang="it-IT" dirty="0">
                <a:solidFill>
                  <a:schemeClr val="bg1"/>
                </a:solidFill>
                <a:latin typeface="Oswald" pitchFamily="2" charset="77"/>
                <a:cs typeface="Sana" pitchFamily="2" charset="-78"/>
              </a:rPr>
              <a:t>Il Congresso di Fisica di Solvay (1927)</a:t>
            </a:r>
          </a:p>
        </p:txBody>
      </p:sp>
      <p:sp>
        <p:nvSpPr>
          <p:cNvPr id="6" name="TextBox 5">
            <a:extLst>
              <a:ext uri="{FF2B5EF4-FFF2-40B4-BE49-F238E27FC236}">
                <a16:creationId xmlns:a16="http://schemas.microsoft.com/office/drawing/2014/main" id="{C5F21D7E-DE2C-6E4A-ADC7-FF56CC3F264E}"/>
              </a:ext>
            </a:extLst>
          </p:cNvPr>
          <p:cNvSpPr txBox="1"/>
          <p:nvPr/>
        </p:nvSpPr>
        <p:spPr>
          <a:xfrm>
            <a:off x="6459028" y="154945"/>
            <a:ext cx="2581156" cy="461665"/>
          </a:xfrm>
          <a:prstGeom prst="rect">
            <a:avLst/>
          </a:prstGeom>
          <a:noFill/>
        </p:spPr>
        <p:txBody>
          <a:bodyPr wrap="none" rtlCol="0">
            <a:spAutoFit/>
          </a:bodyPr>
          <a:lstStyle/>
          <a:p>
            <a:r>
              <a:rPr lang="it-IT" sz="2400" dirty="0">
                <a:solidFill>
                  <a:schemeClr val="bg1"/>
                </a:solidFill>
                <a:latin typeface="Oswald" pitchFamily="2" charset="77"/>
                <a:cs typeface="Sana" pitchFamily="2" charset="-78"/>
              </a:rPr>
              <a:t>Dario Menasce - INFN</a:t>
            </a:r>
          </a:p>
        </p:txBody>
      </p:sp>
      <p:sp>
        <p:nvSpPr>
          <p:cNvPr id="7" name="TextBox 6">
            <a:extLst>
              <a:ext uri="{FF2B5EF4-FFF2-40B4-BE49-F238E27FC236}">
                <a16:creationId xmlns:a16="http://schemas.microsoft.com/office/drawing/2014/main" id="{474AD3B1-C0EF-9848-956C-9D93AC5D48D9}"/>
              </a:ext>
            </a:extLst>
          </p:cNvPr>
          <p:cNvSpPr txBox="1"/>
          <p:nvPr/>
        </p:nvSpPr>
        <p:spPr>
          <a:xfrm>
            <a:off x="2623413" y="5879036"/>
            <a:ext cx="4272323" cy="461665"/>
          </a:xfrm>
          <a:prstGeom prst="rect">
            <a:avLst/>
          </a:prstGeom>
          <a:noFill/>
        </p:spPr>
        <p:txBody>
          <a:bodyPr wrap="none" rtlCol="0">
            <a:spAutoFit/>
          </a:bodyPr>
          <a:lstStyle/>
          <a:p>
            <a:r>
              <a:rPr lang="it-IT" sz="2400" dirty="0">
                <a:solidFill>
                  <a:schemeClr val="bg1"/>
                </a:solidFill>
                <a:latin typeface="Oswald" pitchFamily="2" charset="77"/>
                <a:cs typeface="Sana" pitchFamily="2" charset="-78"/>
              </a:rPr>
              <a:t>Il punto di arrivo della fisica classica</a:t>
            </a:r>
          </a:p>
        </p:txBody>
      </p:sp>
    </p:spTree>
    <p:extLst>
      <p:ext uri="{BB962C8B-B14F-4D97-AF65-F5344CB8AC3E}">
        <p14:creationId xmlns:p14="http://schemas.microsoft.com/office/powerpoint/2010/main" val="417184696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55" presetClass="entr" presetSubtype="0" fill="hold" grpId="1" nodeType="afterEffect">
                                  <p:stCondLst>
                                    <p:cond delay="1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F1F9F-7C17-1040-B166-761710F8FEBA}"/>
              </a:ext>
            </a:extLst>
          </p:cNvPr>
          <p:cNvSpPr>
            <a:spLocks noGrp="1"/>
          </p:cNvSpPr>
          <p:nvPr>
            <p:ph type="sldNum" sz="quarter" idx="12"/>
          </p:nvPr>
        </p:nvSpPr>
        <p:spPr/>
        <p:txBody>
          <a:bodyPr/>
          <a:lstStyle/>
          <a:p>
            <a:fld id="{1744BE55-CFB6-3249-9653-5A6C656DA5B0}" type="slidenum">
              <a:rPr lang="en-US" smtClean="0"/>
              <a:pPr/>
              <a:t>19</a:t>
            </a:fld>
            <a:endParaRPr lang="en-US"/>
          </a:p>
        </p:txBody>
      </p:sp>
      <p:sp>
        <p:nvSpPr>
          <p:cNvPr id="3" name="CasellaDiTesto 1">
            <a:extLst>
              <a:ext uri="{FF2B5EF4-FFF2-40B4-BE49-F238E27FC236}">
                <a16:creationId xmlns:a16="http://schemas.microsoft.com/office/drawing/2014/main" id="{47FBC698-C943-7142-8AC3-E9B0B26B5F49}"/>
              </a:ext>
            </a:extLst>
          </p:cNvPr>
          <p:cNvSpPr txBox="1"/>
          <p:nvPr/>
        </p:nvSpPr>
        <p:spPr>
          <a:xfrm>
            <a:off x="138953" y="191241"/>
            <a:ext cx="5167833" cy="1384995"/>
          </a:xfrm>
          <a:prstGeom prst="rect">
            <a:avLst/>
          </a:prstGeom>
          <a:noFill/>
        </p:spPr>
        <p:txBody>
          <a:bodyPr wrap="square" rtlCol="0">
            <a:spAutoFit/>
          </a:bodyPr>
          <a:lstStyle/>
          <a:p>
            <a:r>
              <a:rPr lang="it-IT" sz="2800" dirty="0">
                <a:solidFill>
                  <a:srgbClr val="FFFFFF"/>
                </a:solidFill>
                <a:latin typeface="Oswald" pitchFamily="2" charset="77"/>
              </a:rPr>
              <a:t>Ma è un altro il suo vero capolavoro, radice della meccanica classica e prodromo della sua successiva crisi.</a:t>
            </a:r>
          </a:p>
        </p:txBody>
      </p:sp>
      <p:sp>
        <p:nvSpPr>
          <p:cNvPr id="4" name="CasellaDiTesto 1">
            <a:extLst>
              <a:ext uri="{FF2B5EF4-FFF2-40B4-BE49-F238E27FC236}">
                <a16:creationId xmlns:a16="http://schemas.microsoft.com/office/drawing/2014/main" id="{CC69F285-B9B3-EA4D-97F0-FD239812CFC6}"/>
              </a:ext>
            </a:extLst>
          </p:cNvPr>
          <p:cNvSpPr txBox="1"/>
          <p:nvPr/>
        </p:nvSpPr>
        <p:spPr>
          <a:xfrm>
            <a:off x="5559723" y="191241"/>
            <a:ext cx="3281857" cy="954107"/>
          </a:xfrm>
          <a:prstGeom prst="rect">
            <a:avLst/>
          </a:prstGeom>
          <a:noFill/>
        </p:spPr>
        <p:txBody>
          <a:bodyPr wrap="square" rtlCol="0">
            <a:spAutoFit/>
          </a:bodyPr>
          <a:lstStyle/>
          <a:p>
            <a:pPr algn="r"/>
            <a:r>
              <a:rPr lang="it-IT" sz="2800" dirty="0">
                <a:solidFill>
                  <a:srgbClr val="FFFFFF"/>
                </a:solidFill>
                <a:latin typeface="Oswald" pitchFamily="2" charset="77"/>
              </a:rPr>
              <a:t>Il principio di relatività (galileiana)</a:t>
            </a:r>
          </a:p>
        </p:txBody>
      </p:sp>
      <p:pic>
        <p:nvPicPr>
          <p:cNvPr id="6" name="Picture 5">
            <a:extLst>
              <a:ext uri="{FF2B5EF4-FFF2-40B4-BE49-F238E27FC236}">
                <a16:creationId xmlns:a16="http://schemas.microsoft.com/office/drawing/2014/main" id="{C681D976-173D-E440-9017-540496C5C0DB}"/>
              </a:ext>
            </a:extLst>
          </p:cNvPr>
          <p:cNvPicPr>
            <a:picLocks noChangeAspect="1"/>
          </p:cNvPicPr>
          <p:nvPr/>
        </p:nvPicPr>
        <p:blipFill>
          <a:blip r:embed="rId2"/>
          <a:stretch>
            <a:fillRect/>
          </a:stretch>
        </p:blipFill>
        <p:spPr>
          <a:xfrm>
            <a:off x="3308278" y="2085214"/>
            <a:ext cx="5651004" cy="3916852"/>
          </a:xfrm>
          <a:prstGeom prst="rect">
            <a:avLst/>
          </a:prstGeom>
        </p:spPr>
      </p:pic>
      <p:pic>
        <p:nvPicPr>
          <p:cNvPr id="2052" name="Picture 4" descr="Image result for galileo galilei young">
            <a:extLst>
              <a:ext uri="{FF2B5EF4-FFF2-40B4-BE49-F238E27FC236}">
                <a16:creationId xmlns:a16="http://schemas.microsoft.com/office/drawing/2014/main" id="{C2A9EF48-BE2A-384F-AA80-02B534647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53" y="2085214"/>
            <a:ext cx="3094494" cy="391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30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B49EF-2157-0241-9C39-6DEBBC742382}"/>
              </a:ext>
            </a:extLst>
          </p:cNvPr>
          <p:cNvSpPr>
            <a:spLocks noGrp="1"/>
          </p:cNvSpPr>
          <p:nvPr>
            <p:ph type="sldNum" sz="quarter" idx="12"/>
          </p:nvPr>
        </p:nvSpPr>
        <p:spPr/>
        <p:txBody>
          <a:bodyPr/>
          <a:lstStyle/>
          <a:p>
            <a:fld id="{1744BE55-CFB6-3249-9653-5A6C656DA5B0}" type="slidenum">
              <a:rPr lang="en-US" smtClean="0"/>
              <a:pPr/>
              <a:t>20</a:t>
            </a:fld>
            <a:endParaRPr lang="en-US"/>
          </a:p>
        </p:txBody>
      </p:sp>
      <p:sp>
        <p:nvSpPr>
          <p:cNvPr id="3" name="Rectangle 2">
            <a:extLst>
              <a:ext uri="{FF2B5EF4-FFF2-40B4-BE49-F238E27FC236}">
                <a16:creationId xmlns:a16="http://schemas.microsoft.com/office/drawing/2014/main" id="{93EDC416-0C81-804D-9AA6-5D7AD0FBAEA8}"/>
              </a:ext>
            </a:extLst>
          </p:cNvPr>
          <p:cNvSpPr/>
          <p:nvPr/>
        </p:nvSpPr>
        <p:spPr>
          <a:xfrm>
            <a:off x="129095" y="616449"/>
            <a:ext cx="8712485" cy="5324535"/>
          </a:xfrm>
          <a:prstGeom prst="rect">
            <a:avLst/>
          </a:prstGeom>
        </p:spPr>
        <p:txBody>
          <a:bodyPr wrap="square">
            <a:spAutoFit/>
          </a:bodyPr>
          <a:lstStyle/>
          <a:p>
            <a:pPr algn="just"/>
            <a:r>
              <a:rPr lang="it-IT" sz="2000" b="1" i="1" dirty="0">
                <a:solidFill>
                  <a:schemeClr val="bg1"/>
                </a:solidFill>
              </a:rPr>
              <a:t>Salviati:</a:t>
            </a:r>
            <a:r>
              <a:rPr lang="it-IT" sz="2000" i="1" dirty="0">
                <a:solidFill>
                  <a:schemeClr val="bg1"/>
                </a:solidFill>
              </a:rPr>
              <a:t>  Riserratevi con qualche amico nella maggiore stanza che sia sotto </a:t>
            </a:r>
            <a:r>
              <a:rPr lang="it-IT" sz="2000" i="1" dirty="0" err="1">
                <a:solidFill>
                  <a:schemeClr val="bg1"/>
                </a:solidFill>
              </a:rPr>
              <a:t>coverta</a:t>
            </a:r>
            <a:r>
              <a:rPr lang="it-IT" sz="2000" i="1" dirty="0">
                <a:solidFill>
                  <a:schemeClr val="bg1"/>
                </a:solidFill>
              </a:rPr>
              <a:t> di alcun gran </a:t>
            </a:r>
            <a:r>
              <a:rPr lang="it-IT" sz="2000" i="1" dirty="0" err="1">
                <a:solidFill>
                  <a:schemeClr val="bg1"/>
                </a:solidFill>
              </a:rPr>
              <a:t>navilio</a:t>
            </a:r>
            <a:r>
              <a:rPr lang="it-IT" sz="2000" i="1" dirty="0">
                <a:solidFill>
                  <a:schemeClr val="bg1"/>
                </a:solidFill>
              </a:rPr>
              <a:t>, e quivi fate d’aver mosche, farfalle e simili animaletti volanti; </a:t>
            </a:r>
            <a:r>
              <a:rPr lang="it-IT" sz="2000" i="1" dirty="0" err="1">
                <a:solidFill>
                  <a:schemeClr val="bg1"/>
                </a:solidFill>
              </a:rPr>
              <a:t>siavi</a:t>
            </a:r>
            <a:r>
              <a:rPr lang="it-IT" sz="2000" i="1" dirty="0">
                <a:solidFill>
                  <a:schemeClr val="bg1"/>
                </a:solidFill>
              </a:rPr>
              <a:t> anco un gran vaso d’acqua, e </a:t>
            </a:r>
            <a:r>
              <a:rPr lang="it-IT" sz="2000" i="1" dirty="0" err="1">
                <a:solidFill>
                  <a:schemeClr val="bg1"/>
                </a:solidFill>
              </a:rPr>
              <a:t>dentrovi</a:t>
            </a:r>
            <a:r>
              <a:rPr lang="it-IT" sz="2000" i="1" dirty="0">
                <a:solidFill>
                  <a:schemeClr val="bg1"/>
                </a:solidFill>
              </a:rPr>
              <a:t> de’ pescetti; </a:t>
            </a:r>
            <a:r>
              <a:rPr lang="it-IT" sz="2000" i="1" dirty="0" err="1">
                <a:solidFill>
                  <a:schemeClr val="bg1"/>
                </a:solidFill>
              </a:rPr>
              <a:t>sospendasi</a:t>
            </a:r>
            <a:r>
              <a:rPr lang="it-IT" sz="2000" i="1" dirty="0">
                <a:solidFill>
                  <a:schemeClr val="bg1"/>
                </a:solidFill>
              </a:rPr>
              <a:t> anco in alto qualche secchiello, che a goccia a goccia </a:t>
            </a:r>
            <a:r>
              <a:rPr lang="it-IT" sz="2000" i="1" dirty="0" err="1">
                <a:solidFill>
                  <a:schemeClr val="bg1"/>
                </a:solidFill>
              </a:rPr>
              <a:t>vadia</a:t>
            </a:r>
            <a:r>
              <a:rPr lang="it-IT" sz="2000" i="1" dirty="0">
                <a:solidFill>
                  <a:schemeClr val="bg1"/>
                </a:solidFill>
              </a:rPr>
              <a:t> versando dell’acqua in un altro vaso di angusta bocca, che sia posto a basso: e stando ferma la nave, osservate diligentemente come quelli animaletti volanti con pari velocità vanno verso tutte le parti della stanza; i pesci si vedranno andar notando indifferentemente per tutti i versi; le stille cadenti entreranno tutte nel vaso sottoposto; e voi, gettando all’amico alcuna cosa, non </a:t>
            </a:r>
            <a:r>
              <a:rPr lang="it-IT" sz="2000" i="1" dirty="0" err="1">
                <a:solidFill>
                  <a:schemeClr val="bg1"/>
                </a:solidFill>
              </a:rPr>
              <a:t>piú</a:t>
            </a:r>
            <a:r>
              <a:rPr lang="it-IT" sz="2000" i="1" dirty="0">
                <a:solidFill>
                  <a:schemeClr val="bg1"/>
                </a:solidFill>
              </a:rPr>
              <a:t> gagliardamente la dovrete gettare verso quella parte che verso questa, quando le lontananze </a:t>
            </a:r>
            <a:r>
              <a:rPr lang="it-IT" sz="2000" i="1" dirty="0" err="1">
                <a:solidFill>
                  <a:schemeClr val="bg1"/>
                </a:solidFill>
              </a:rPr>
              <a:t>sieno</a:t>
            </a:r>
            <a:r>
              <a:rPr lang="it-IT" sz="2000" i="1" dirty="0">
                <a:solidFill>
                  <a:schemeClr val="bg1"/>
                </a:solidFill>
              </a:rPr>
              <a:t> eguali; e saltando voi, come si dice, a piè giunti, eguali </a:t>
            </a:r>
            <a:r>
              <a:rPr lang="it-IT" sz="2000" i="1" dirty="0" err="1">
                <a:solidFill>
                  <a:schemeClr val="bg1"/>
                </a:solidFill>
              </a:rPr>
              <a:t>spazii</a:t>
            </a:r>
            <a:r>
              <a:rPr lang="it-IT" sz="2000" i="1" dirty="0">
                <a:solidFill>
                  <a:schemeClr val="bg1"/>
                </a:solidFill>
              </a:rPr>
              <a:t> passerete verso tutte le parti. Osservate che avrete diligentemente tutte queste cose, benché </a:t>
            </a:r>
            <a:r>
              <a:rPr lang="it-IT" sz="2000" i="1" dirty="0" err="1">
                <a:solidFill>
                  <a:schemeClr val="bg1"/>
                </a:solidFill>
              </a:rPr>
              <a:t>niun</a:t>
            </a:r>
            <a:r>
              <a:rPr lang="it-IT" sz="2000" i="1" dirty="0">
                <a:solidFill>
                  <a:schemeClr val="bg1"/>
                </a:solidFill>
              </a:rPr>
              <a:t> dubbio ci sia che mentre il vassello sta fermo non debbano succeder </a:t>
            </a:r>
            <a:r>
              <a:rPr lang="it-IT" sz="2000" i="1" dirty="0" err="1">
                <a:solidFill>
                  <a:schemeClr val="bg1"/>
                </a:solidFill>
              </a:rPr>
              <a:t>cosí</a:t>
            </a:r>
            <a:r>
              <a:rPr lang="it-IT" sz="2000" i="1" dirty="0">
                <a:solidFill>
                  <a:schemeClr val="bg1"/>
                </a:solidFill>
              </a:rPr>
              <a:t>, fate muover la nave con quanta si voglia velocità; ché (pur che il moto sia uniforme e non fluttuante in qua e in là) voi non riconoscerete una minima mutazione in tutti li nominati effetti, </a:t>
            </a:r>
            <a:r>
              <a:rPr lang="it-IT" sz="2000" i="1" dirty="0">
                <a:solidFill>
                  <a:srgbClr val="FF0000"/>
                </a:solidFill>
              </a:rPr>
              <a:t>né da alcuno di quelli potrete comprender se la nave cammina o pure sta ferma</a:t>
            </a:r>
            <a:r>
              <a:rPr lang="it-IT" sz="2000" i="1" dirty="0">
                <a:solidFill>
                  <a:schemeClr val="bg1"/>
                </a:solidFill>
              </a:rPr>
              <a:t>: voi saltando passerete nel tavolato…</a:t>
            </a:r>
            <a:endParaRPr lang="en-US" sz="2000" dirty="0">
              <a:solidFill>
                <a:schemeClr val="bg1"/>
              </a:solidFill>
            </a:endParaRPr>
          </a:p>
        </p:txBody>
      </p:sp>
    </p:spTree>
    <p:extLst>
      <p:ext uri="{BB962C8B-B14F-4D97-AF65-F5344CB8AC3E}">
        <p14:creationId xmlns:p14="http://schemas.microsoft.com/office/powerpoint/2010/main" val="87497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817EE-B5B9-B04E-A058-E22C69436651}"/>
              </a:ext>
            </a:extLst>
          </p:cNvPr>
          <p:cNvSpPr>
            <a:spLocks noGrp="1"/>
          </p:cNvSpPr>
          <p:nvPr>
            <p:ph type="sldNum" sz="quarter" idx="12"/>
          </p:nvPr>
        </p:nvSpPr>
        <p:spPr/>
        <p:txBody>
          <a:bodyPr/>
          <a:lstStyle/>
          <a:p>
            <a:fld id="{1744BE55-CFB6-3249-9653-5A6C656DA5B0}" type="slidenum">
              <a:rPr lang="en-US" smtClean="0"/>
              <a:pPr/>
              <a:t>21</a:t>
            </a:fld>
            <a:endParaRPr lang="en-US"/>
          </a:p>
        </p:txBody>
      </p:sp>
      <p:graphicFrame>
        <p:nvGraphicFramePr>
          <p:cNvPr id="3" name="Table 2">
            <a:extLst>
              <a:ext uri="{FF2B5EF4-FFF2-40B4-BE49-F238E27FC236}">
                <a16:creationId xmlns:a16="http://schemas.microsoft.com/office/drawing/2014/main" id="{AC5E856D-D1D2-F44B-B8D0-DC50D4AEFBDA}"/>
              </a:ext>
            </a:extLst>
          </p:cNvPr>
          <p:cNvGraphicFramePr>
            <a:graphicFrameLocks noGrp="1"/>
          </p:cNvGraphicFramePr>
          <p:nvPr>
            <p:extLst>
              <p:ext uri="{D42A27DB-BD31-4B8C-83A1-F6EECF244321}">
                <p14:modId xmlns:p14="http://schemas.microsoft.com/office/powerpoint/2010/main" val="1870387253"/>
              </p:ext>
            </p:extLst>
          </p:nvPr>
        </p:nvGraphicFramePr>
        <p:xfrm>
          <a:off x="2547257" y="5462918"/>
          <a:ext cx="6596743" cy="1005840"/>
        </p:xfrm>
        <a:graphic>
          <a:graphicData uri="http://schemas.openxmlformats.org/drawingml/2006/table">
            <a:tbl>
              <a:tblPr/>
              <a:tblGrid>
                <a:gridCol w="6596743">
                  <a:extLst>
                    <a:ext uri="{9D8B030D-6E8A-4147-A177-3AD203B41FA5}">
                      <a16:colId xmlns:a16="http://schemas.microsoft.com/office/drawing/2014/main" val="3721859765"/>
                    </a:ext>
                  </a:extLst>
                </a:gridCol>
              </a:tblGrid>
              <a:tr h="0">
                <a:tc>
                  <a:txBody>
                    <a:bodyPr/>
                    <a:lstStyle/>
                    <a:p>
                      <a:r>
                        <a:rPr lang="it-IT" dirty="0">
                          <a:solidFill>
                            <a:schemeClr val="bg1"/>
                          </a:solidFill>
                          <a:latin typeface="Oswald" pitchFamily="2" charset="77"/>
                        </a:rPr>
                        <a:t>«Nessuna quantità di esperimenti potrà dimostrare che ho ragione; un unico esperimento potrà dimostrare, al contrario, che ho torto.» </a:t>
                      </a:r>
                    </a:p>
                  </a:txBody>
                  <a:tcPr anchor="ctr">
                    <a:lnL>
                      <a:noFill/>
                    </a:lnL>
                    <a:lnR>
                      <a:noFill/>
                    </a:lnR>
                    <a:lnT>
                      <a:noFill/>
                    </a:lnT>
                    <a:lnB>
                      <a:noFill/>
                    </a:lnB>
                  </a:tcPr>
                </a:tc>
                <a:extLst>
                  <a:ext uri="{0D108BD9-81ED-4DB2-BD59-A6C34878D82A}">
                    <a16:rowId xmlns:a16="http://schemas.microsoft.com/office/drawing/2014/main" val="3432468516"/>
                  </a:ext>
                </a:extLst>
              </a:tr>
              <a:tr h="0">
                <a:tc>
                  <a:txBody>
                    <a:bodyPr/>
                    <a:lstStyle/>
                    <a:p>
                      <a:r>
                        <a:rPr lang="it-IT" dirty="0">
                          <a:solidFill>
                            <a:schemeClr val="bg1"/>
                          </a:solidFill>
                          <a:latin typeface="Oswald" pitchFamily="2" charset="77"/>
                        </a:rPr>
                        <a:t>(Albert Einstein, lettera a Max Born del 4 dicembre 1926)</a:t>
                      </a:r>
                    </a:p>
                  </a:txBody>
                  <a:tcPr anchor="ctr">
                    <a:lnL>
                      <a:noFill/>
                    </a:lnL>
                    <a:lnR>
                      <a:noFill/>
                    </a:lnR>
                    <a:lnT>
                      <a:noFill/>
                    </a:lnT>
                    <a:lnB>
                      <a:noFill/>
                    </a:lnB>
                  </a:tcPr>
                </a:tc>
                <a:extLst>
                  <a:ext uri="{0D108BD9-81ED-4DB2-BD59-A6C34878D82A}">
                    <a16:rowId xmlns:a16="http://schemas.microsoft.com/office/drawing/2014/main" val="1145623568"/>
                  </a:ext>
                </a:extLst>
              </a:tr>
            </a:tbl>
          </a:graphicData>
        </a:graphic>
      </p:graphicFrame>
      <p:sp>
        <p:nvSpPr>
          <p:cNvPr id="4" name="CasellaDiTesto 1">
            <a:extLst>
              <a:ext uri="{FF2B5EF4-FFF2-40B4-BE49-F238E27FC236}">
                <a16:creationId xmlns:a16="http://schemas.microsoft.com/office/drawing/2014/main" id="{DA5C503B-7760-B14D-A0F0-41947D949F13}"/>
              </a:ext>
            </a:extLst>
          </p:cNvPr>
          <p:cNvSpPr txBox="1"/>
          <p:nvPr/>
        </p:nvSpPr>
        <p:spPr>
          <a:xfrm>
            <a:off x="0" y="191241"/>
            <a:ext cx="5254980" cy="523220"/>
          </a:xfrm>
          <a:prstGeom prst="rect">
            <a:avLst/>
          </a:prstGeom>
          <a:noFill/>
        </p:spPr>
        <p:txBody>
          <a:bodyPr wrap="square" rtlCol="0">
            <a:spAutoFit/>
          </a:bodyPr>
          <a:lstStyle/>
          <a:p>
            <a:r>
              <a:rPr lang="it-IT" sz="2800" dirty="0">
                <a:solidFill>
                  <a:srgbClr val="FFFFFF"/>
                </a:solidFill>
                <a:latin typeface="Oswald" pitchFamily="2" charset="77"/>
              </a:rPr>
              <a:t>Galileo scopre un caposaldo della fisica</a:t>
            </a:r>
          </a:p>
        </p:txBody>
      </p:sp>
      <p:sp>
        <p:nvSpPr>
          <p:cNvPr id="5" name="CasellaDiTesto 1">
            <a:extLst>
              <a:ext uri="{FF2B5EF4-FFF2-40B4-BE49-F238E27FC236}">
                <a16:creationId xmlns:a16="http://schemas.microsoft.com/office/drawing/2014/main" id="{D83FCD34-AF1F-DE41-B173-7C95B2066A39}"/>
              </a:ext>
            </a:extLst>
          </p:cNvPr>
          <p:cNvSpPr txBox="1"/>
          <p:nvPr/>
        </p:nvSpPr>
        <p:spPr>
          <a:xfrm>
            <a:off x="0" y="783797"/>
            <a:ext cx="6121170" cy="1200329"/>
          </a:xfrm>
          <a:prstGeom prst="rect">
            <a:avLst/>
          </a:prstGeom>
          <a:noFill/>
        </p:spPr>
        <p:txBody>
          <a:bodyPr wrap="square" rtlCol="0">
            <a:spAutoFit/>
          </a:bodyPr>
          <a:lstStyle/>
          <a:p>
            <a:r>
              <a:rPr lang="it-IT" sz="2400" dirty="0">
                <a:solidFill>
                  <a:srgbClr val="FFFFFF"/>
                </a:solidFill>
                <a:latin typeface="Oswald" pitchFamily="2" charset="77"/>
              </a:rPr>
              <a:t>Non esiste alcun possibile tipo di esperimento che possa dimostrare ad un osservatore di trovarsi in quiete o in moto rettilineo uniforme. </a:t>
            </a:r>
          </a:p>
        </p:txBody>
      </p:sp>
      <p:sp>
        <p:nvSpPr>
          <p:cNvPr id="6" name="CasellaDiTesto 1">
            <a:extLst>
              <a:ext uri="{FF2B5EF4-FFF2-40B4-BE49-F238E27FC236}">
                <a16:creationId xmlns:a16="http://schemas.microsoft.com/office/drawing/2014/main" id="{0C7B0D4C-0AD7-E741-8562-81AC0EF696EC}"/>
              </a:ext>
            </a:extLst>
          </p:cNvPr>
          <p:cNvSpPr txBox="1"/>
          <p:nvPr/>
        </p:nvSpPr>
        <p:spPr>
          <a:xfrm>
            <a:off x="2321169" y="2097142"/>
            <a:ext cx="6822831" cy="1569660"/>
          </a:xfrm>
          <a:prstGeom prst="rect">
            <a:avLst/>
          </a:prstGeom>
          <a:noFill/>
        </p:spPr>
        <p:txBody>
          <a:bodyPr wrap="square" rtlCol="0">
            <a:spAutoFit/>
          </a:bodyPr>
          <a:lstStyle/>
          <a:p>
            <a:pPr algn="r"/>
            <a:r>
              <a:rPr lang="it-IT" sz="2400" dirty="0">
                <a:solidFill>
                  <a:srgbClr val="FFFFFF"/>
                </a:solidFill>
                <a:latin typeface="Oswald" pitchFamily="2" charset="77"/>
              </a:rPr>
              <a:t>Un sistema in moto a velocità costante è del tutto indistinguibile da un sistema fermo e questo implica che </a:t>
            </a:r>
            <a:r>
              <a:rPr lang="it-IT" sz="2400" b="1" u="sng" dirty="0">
                <a:solidFill>
                  <a:srgbClr val="FFFFFF"/>
                </a:solidFill>
                <a:latin typeface="Oswald" pitchFamily="2" charset="77"/>
              </a:rPr>
              <a:t>non esiste un sistema privilegiato </a:t>
            </a:r>
            <a:r>
              <a:rPr lang="it-IT" sz="2400" dirty="0">
                <a:solidFill>
                  <a:srgbClr val="FFFFFF"/>
                </a:solidFill>
                <a:latin typeface="Oswald" pitchFamily="2" charset="77"/>
              </a:rPr>
              <a:t>(</a:t>
            </a:r>
            <a:r>
              <a:rPr lang="it-IT" sz="2400" b="1" u="sng" dirty="0">
                <a:solidFill>
                  <a:srgbClr val="FFFFFF"/>
                </a:solidFill>
                <a:latin typeface="Oswald" pitchFamily="2" charset="77"/>
              </a:rPr>
              <a:t>assoluto</a:t>
            </a:r>
            <a:r>
              <a:rPr lang="it-IT" sz="2400" dirty="0">
                <a:solidFill>
                  <a:srgbClr val="FFFFFF"/>
                </a:solidFill>
                <a:latin typeface="Oswald" pitchFamily="2" charset="77"/>
              </a:rPr>
              <a:t>) nell'universo, rispetto al quale riferire tutti gli altri sistemi.</a:t>
            </a:r>
          </a:p>
        </p:txBody>
      </p:sp>
      <p:sp>
        <p:nvSpPr>
          <p:cNvPr id="7" name="CasellaDiTesto 1">
            <a:extLst>
              <a:ext uri="{FF2B5EF4-FFF2-40B4-BE49-F238E27FC236}">
                <a16:creationId xmlns:a16="http://schemas.microsoft.com/office/drawing/2014/main" id="{D5A2ED60-AA08-C84B-A214-F378C014A303}"/>
              </a:ext>
            </a:extLst>
          </p:cNvPr>
          <p:cNvSpPr txBox="1"/>
          <p:nvPr/>
        </p:nvSpPr>
        <p:spPr>
          <a:xfrm>
            <a:off x="1" y="3821151"/>
            <a:ext cx="6506308" cy="1569660"/>
          </a:xfrm>
          <a:prstGeom prst="rect">
            <a:avLst/>
          </a:prstGeom>
          <a:noFill/>
        </p:spPr>
        <p:txBody>
          <a:bodyPr wrap="square" rtlCol="0">
            <a:spAutoFit/>
          </a:bodyPr>
          <a:lstStyle/>
          <a:p>
            <a:r>
              <a:rPr lang="it-IT" sz="2400" dirty="0">
                <a:solidFill>
                  <a:srgbClr val="FFFFFF"/>
                </a:solidFill>
                <a:latin typeface="Oswald" pitchFamily="2" charset="77"/>
              </a:rPr>
              <a:t>Vedremo come Einstein, facendosi forte di questo principio, giunse a scoperte ed intuizioni rivoluzionarie. Da notare che </a:t>
            </a:r>
            <a:r>
              <a:rPr lang="it-IT" sz="2400" b="1" u="sng" dirty="0">
                <a:solidFill>
                  <a:srgbClr val="FFFFFF"/>
                </a:solidFill>
                <a:latin typeface="Oswald" pitchFamily="2" charset="77"/>
              </a:rPr>
              <a:t>principio</a:t>
            </a:r>
            <a:r>
              <a:rPr lang="it-IT" sz="2400" dirty="0">
                <a:solidFill>
                  <a:srgbClr val="FFFFFF"/>
                </a:solidFill>
                <a:latin typeface="Oswald" pitchFamily="2" charset="77"/>
              </a:rPr>
              <a:t>, qui, non sta per "</a:t>
            </a:r>
            <a:r>
              <a:rPr lang="it-IT" sz="2400" b="1" u="sng" dirty="0">
                <a:solidFill>
                  <a:srgbClr val="FFFFFF"/>
                </a:solidFill>
                <a:latin typeface="Oswald" pitchFamily="2" charset="77"/>
              </a:rPr>
              <a:t>preconcetto filosofico</a:t>
            </a:r>
            <a:r>
              <a:rPr lang="it-IT" sz="2400" dirty="0">
                <a:solidFill>
                  <a:srgbClr val="FFFFFF"/>
                </a:solidFill>
                <a:latin typeface="Oswald" pitchFamily="2" charset="77"/>
              </a:rPr>
              <a:t>", bensì per evidenza sperimentale</a:t>
            </a:r>
          </a:p>
        </p:txBody>
      </p:sp>
      <p:sp>
        <p:nvSpPr>
          <p:cNvPr id="9" name="CasellaDiTesto 1">
            <a:extLst>
              <a:ext uri="{FF2B5EF4-FFF2-40B4-BE49-F238E27FC236}">
                <a16:creationId xmlns:a16="http://schemas.microsoft.com/office/drawing/2014/main" id="{C0DFE4A4-617D-154D-B774-AB4B9CACF7F4}"/>
              </a:ext>
            </a:extLst>
          </p:cNvPr>
          <p:cNvSpPr txBox="1"/>
          <p:nvPr/>
        </p:nvSpPr>
        <p:spPr>
          <a:xfrm>
            <a:off x="6759454" y="783797"/>
            <a:ext cx="2525223" cy="461665"/>
          </a:xfrm>
          <a:prstGeom prst="rect">
            <a:avLst/>
          </a:prstGeom>
          <a:noFill/>
        </p:spPr>
        <p:txBody>
          <a:bodyPr wrap="square" rtlCol="0">
            <a:spAutoFit/>
          </a:bodyPr>
          <a:lstStyle/>
          <a:p>
            <a:r>
              <a:rPr lang="it-IT" sz="2400" dirty="0">
                <a:solidFill>
                  <a:srgbClr val="FFFFFF"/>
                </a:solidFill>
                <a:latin typeface="Oswald" pitchFamily="2" charset="77"/>
              </a:rPr>
              <a:t>Relatività galileiana</a:t>
            </a:r>
          </a:p>
        </p:txBody>
      </p:sp>
    </p:spTree>
    <p:extLst>
      <p:ext uri="{BB962C8B-B14F-4D97-AF65-F5344CB8AC3E}">
        <p14:creationId xmlns:p14="http://schemas.microsoft.com/office/powerpoint/2010/main" val="13873385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14:presetBounceEnd="5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50000">
                                          <p:cBhvr additive="base">
                                            <p:cTn id="17" dur="2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1+#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BED1CD-5291-2040-9989-89CB46B9FEA3}"/>
              </a:ext>
            </a:extLst>
          </p:cNvPr>
          <p:cNvSpPr>
            <a:spLocks noGrp="1"/>
          </p:cNvSpPr>
          <p:nvPr>
            <p:ph type="sldNum" sz="quarter" idx="12"/>
          </p:nvPr>
        </p:nvSpPr>
        <p:spPr/>
        <p:txBody>
          <a:bodyPr/>
          <a:lstStyle/>
          <a:p>
            <a:fld id="{1744BE55-CFB6-3249-9653-5A6C656DA5B0}" type="slidenum">
              <a:rPr lang="en-US" smtClean="0"/>
              <a:pPr/>
              <a:t>22</a:t>
            </a:fld>
            <a:endParaRPr lang="en-US"/>
          </a:p>
        </p:txBody>
      </p:sp>
      <p:pic>
        <p:nvPicPr>
          <p:cNvPr id="4" name="Picture 3">
            <a:extLst>
              <a:ext uri="{FF2B5EF4-FFF2-40B4-BE49-F238E27FC236}">
                <a16:creationId xmlns:a16="http://schemas.microsoft.com/office/drawing/2014/main" id="{41DDAF70-C20C-934F-A54E-722846FE666D}"/>
              </a:ext>
            </a:extLst>
          </p:cNvPr>
          <p:cNvPicPr>
            <a:picLocks noChangeAspect="1"/>
          </p:cNvPicPr>
          <p:nvPr/>
        </p:nvPicPr>
        <p:blipFill>
          <a:blip r:embed="rId2"/>
          <a:stretch>
            <a:fillRect/>
          </a:stretch>
        </p:blipFill>
        <p:spPr>
          <a:xfrm>
            <a:off x="5715472" y="0"/>
            <a:ext cx="3874416" cy="3878494"/>
          </a:xfrm>
          <a:prstGeom prst="rect">
            <a:avLst/>
          </a:prstGeom>
        </p:spPr>
      </p:pic>
      <p:sp>
        <p:nvSpPr>
          <p:cNvPr id="5" name="CasellaDiTesto 1">
            <a:extLst>
              <a:ext uri="{FF2B5EF4-FFF2-40B4-BE49-F238E27FC236}">
                <a16:creationId xmlns:a16="http://schemas.microsoft.com/office/drawing/2014/main" id="{FF4AA278-D6F2-4F48-935C-09D8D893AD95}"/>
              </a:ext>
            </a:extLst>
          </p:cNvPr>
          <p:cNvSpPr txBox="1"/>
          <p:nvPr/>
        </p:nvSpPr>
        <p:spPr>
          <a:xfrm>
            <a:off x="138953" y="191241"/>
            <a:ext cx="5167833" cy="954107"/>
          </a:xfrm>
          <a:prstGeom prst="rect">
            <a:avLst/>
          </a:prstGeom>
          <a:noFill/>
        </p:spPr>
        <p:txBody>
          <a:bodyPr wrap="square" rtlCol="0">
            <a:spAutoFit/>
          </a:bodyPr>
          <a:lstStyle/>
          <a:p>
            <a:r>
              <a:rPr lang="it-IT" sz="2800" dirty="0">
                <a:solidFill>
                  <a:srgbClr val="FFFFFF"/>
                </a:solidFill>
                <a:latin typeface="Oswald" pitchFamily="2" charset="77"/>
              </a:rPr>
              <a:t>Compare sulla scena un altro gigante.</a:t>
            </a:r>
          </a:p>
          <a:p>
            <a:r>
              <a:rPr lang="it-IT" sz="2800" dirty="0">
                <a:solidFill>
                  <a:srgbClr val="FFFFFF"/>
                </a:solidFill>
                <a:latin typeface="Oswald" pitchFamily="2" charset="77"/>
              </a:rPr>
              <a:t>Isaac Newton.</a:t>
            </a:r>
          </a:p>
        </p:txBody>
      </p:sp>
      <p:sp>
        <p:nvSpPr>
          <p:cNvPr id="7" name="CasellaDiTesto 1">
            <a:extLst>
              <a:ext uri="{FF2B5EF4-FFF2-40B4-BE49-F238E27FC236}">
                <a16:creationId xmlns:a16="http://schemas.microsoft.com/office/drawing/2014/main" id="{5131C4F7-39D8-1346-A8D2-C461AABDF066}"/>
              </a:ext>
            </a:extLst>
          </p:cNvPr>
          <p:cNvSpPr txBox="1"/>
          <p:nvPr/>
        </p:nvSpPr>
        <p:spPr>
          <a:xfrm>
            <a:off x="138951" y="1598875"/>
            <a:ext cx="5789237" cy="400110"/>
          </a:xfrm>
          <a:prstGeom prst="rect">
            <a:avLst/>
          </a:prstGeom>
          <a:noFill/>
        </p:spPr>
        <p:txBody>
          <a:bodyPr wrap="square" rtlCol="0">
            <a:spAutoFit/>
          </a:bodyPr>
          <a:lstStyle/>
          <a:p>
            <a:r>
              <a:rPr lang="it-IT" sz="2000" dirty="0">
                <a:solidFill>
                  <a:srgbClr val="FFFFFF"/>
                </a:solidFill>
                <a:latin typeface="Oswald" pitchFamily="2" charset="77"/>
              </a:rPr>
              <a:t>Formalizza, dà sostanza matematica, alle intuizioni galileiane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5A4E71-C43A-2048-83F5-E8F5A80909EA}"/>
                  </a:ext>
                </a:extLst>
              </p:cNvPr>
              <p:cNvSpPr txBox="1"/>
              <p:nvPr/>
            </p:nvSpPr>
            <p:spPr>
              <a:xfrm>
                <a:off x="2086228" y="2271916"/>
                <a:ext cx="202824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i="1" dirty="0" smtClean="0">
                          <a:solidFill>
                            <a:schemeClr val="bg1"/>
                          </a:solidFill>
                          <a:latin typeface="Cambria Math" panose="02040503050406030204" pitchFamily="18" charset="0"/>
                        </a:rPr>
                        <m:t>𝐹</m:t>
                      </m:r>
                      <m:r>
                        <a:rPr lang="en-US" sz="4000" i="1" dirty="0" smtClean="0">
                          <a:solidFill>
                            <a:schemeClr val="bg1"/>
                          </a:solidFill>
                          <a:latin typeface="Cambria Math" panose="02040503050406030204" pitchFamily="18" charset="0"/>
                        </a:rPr>
                        <m:t>=</m:t>
                      </m:r>
                      <m:r>
                        <a:rPr lang="en-US" sz="4000" i="1" dirty="0" smtClean="0">
                          <a:solidFill>
                            <a:schemeClr val="bg1"/>
                          </a:solidFill>
                          <a:latin typeface="Cambria Math" panose="02040503050406030204" pitchFamily="18" charset="0"/>
                        </a:rPr>
                        <m:t>𝑚𝑎</m:t>
                      </m:r>
                    </m:oMath>
                  </m:oMathPara>
                </a14:m>
                <a:endParaRPr lang="en-US" sz="4000" dirty="0">
                  <a:solidFill>
                    <a:schemeClr val="bg1"/>
                  </a:solidFill>
                </a:endParaRPr>
              </a:p>
            </p:txBody>
          </p:sp>
        </mc:Choice>
        <mc:Fallback xmlns="">
          <p:sp>
            <p:nvSpPr>
              <p:cNvPr id="8" name="TextBox 7">
                <a:extLst>
                  <a:ext uri="{FF2B5EF4-FFF2-40B4-BE49-F238E27FC236}">
                    <a16:creationId xmlns:a16="http://schemas.microsoft.com/office/drawing/2014/main" id="{705A4E71-C43A-2048-83F5-E8F5A80909EA}"/>
                  </a:ext>
                </a:extLst>
              </p:cNvPr>
              <p:cNvSpPr txBox="1">
                <a:spLocks noRot="1" noChangeAspect="1" noMove="1" noResize="1" noEditPoints="1" noAdjustHandles="1" noChangeArrowheads="1" noChangeShapeType="1" noTextEdit="1"/>
              </p:cNvSpPr>
              <p:nvPr/>
            </p:nvSpPr>
            <p:spPr>
              <a:xfrm>
                <a:off x="2086228" y="2271916"/>
                <a:ext cx="2028248" cy="707886"/>
              </a:xfrm>
              <a:prstGeom prst="rect">
                <a:avLst/>
              </a:prstGeom>
              <a:blipFill>
                <a:blip r:embed="rId3"/>
                <a:stretch>
                  <a:fillRect/>
                </a:stretch>
              </a:blipFill>
            </p:spPr>
            <p:txBody>
              <a:bodyPr/>
              <a:lstStyle/>
              <a:p>
                <a:r>
                  <a:rPr lang="en-US">
                    <a:noFill/>
                  </a:rPr>
                  <a:t> </a:t>
                </a:r>
              </a:p>
            </p:txBody>
          </p:sp>
        </mc:Fallback>
      </mc:AlternateContent>
      <p:sp>
        <p:nvSpPr>
          <p:cNvPr id="9" name="CasellaDiTesto 1">
            <a:extLst>
              <a:ext uri="{FF2B5EF4-FFF2-40B4-BE49-F238E27FC236}">
                <a16:creationId xmlns:a16="http://schemas.microsoft.com/office/drawing/2014/main" id="{FD526AD2-B57D-2942-8A1F-B173F1565E4D}"/>
              </a:ext>
            </a:extLst>
          </p:cNvPr>
          <p:cNvSpPr txBox="1"/>
          <p:nvPr/>
        </p:nvSpPr>
        <p:spPr>
          <a:xfrm>
            <a:off x="72169" y="3252732"/>
            <a:ext cx="5922802" cy="707886"/>
          </a:xfrm>
          <a:prstGeom prst="rect">
            <a:avLst/>
          </a:prstGeom>
          <a:noFill/>
        </p:spPr>
        <p:txBody>
          <a:bodyPr wrap="square" rtlCol="0">
            <a:spAutoFit/>
          </a:bodyPr>
          <a:lstStyle/>
          <a:p>
            <a:r>
              <a:rPr lang="it-IT" sz="2000" dirty="0">
                <a:solidFill>
                  <a:srgbClr val="FFFFFF"/>
                </a:solidFill>
                <a:latin typeface="Oswald" pitchFamily="2" charset="77"/>
              </a:rPr>
              <a:t>Capisce che i corpi possiedono una naturale inerzia, cui dà il nome di massa</a:t>
            </a:r>
          </a:p>
        </p:txBody>
      </p:sp>
      <p:sp>
        <p:nvSpPr>
          <p:cNvPr id="10" name="CasellaDiTesto 1">
            <a:extLst>
              <a:ext uri="{FF2B5EF4-FFF2-40B4-BE49-F238E27FC236}">
                <a16:creationId xmlns:a16="http://schemas.microsoft.com/office/drawing/2014/main" id="{F98EEB56-1210-F249-8400-9211657B9C03}"/>
              </a:ext>
            </a:extLst>
          </p:cNvPr>
          <p:cNvSpPr txBox="1"/>
          <p:nvPr/>
        </p:nvSpPr>
        <p:spPr>
          <a:xfrm>
            <a:off x="3246634" y="4151424"/>
            <a:ext cx="5681609" cy="2246769"/>
          </a:xfrm>
          <a:prstGeom prst="rect">
            <a:avLst/>
          </a:prstGeom>
          <a:noFill/>
        </p:spPr>
        <p:txBody>
          <a:bodyPr wrap="square" rtlCol="0">
            <a:spAutoFit/>
          </a:bodyPr>
          <a:lstStyle/>
          <a:p>
            <a:r>
              <a:rPr lang="it-IT" sz="2800" b="1" i="1" dirty="0">
                <a:solidFill>
                  <a:srgbClr val="FF0000"/>
                </a:solidFill>
                <a:latin typeface="Oswald" pitchFamily="2" charset="77"/>
              </a:rPr>
              <a:t>Definisce</a:t>
            </a:r>
            <a:r>
              <a:rPr lang="it-IT" sz="2800" dirty="0">
                <a:solidFill>
                  <a:srgbClr val="FFFFFF"/>
                </a:solidFill>
                <a:latin typeface="Oswald" pitchFamily="2" charset="77"/>
              </a:rPr>
              <a:t>  quindi massa la </a:t>
            </a:r>
            <a:r>
              <a:rPr lang="it-IT" sz="2800" b="1" i="1" dirty="0">
                <a:solidFill>
                  <a:schemeClr val="accent1">
                    <a:lumMod val="40000"/>
                    <a:lumOff val="60000"/>
                  </a:schemeClr>
                </a:solidFill>
                <a:latin typeface="Oswald" pitchFamily="2" charset="77"/>
              </a:rPr>
              <a:t>riluttanza</a:t>
            </a:r>
            <a:r>
              <a:rPr lang="it-IT" sz="2800" dirty="0">
                <a:solidFill>
                  <a:srgbClr val="FFFFFF"/>
                </a:solidFill>
                <a:latin typeface="Oswald" pitchFamily="2" charset="77"/>
              </a:rPr>
              <a:t>  esibita da un corpo a modificare il suo stato di moto se sottoposto ad una forza (senza saper spiegare di che si tratta, peraltro).</a:t>
            </a:r>
          </a:p>
        </p:txBody>
      </p:sp>
      <p:pic>
        <p:nvPicPr>
          <p:cNvPr id="12" name="Picture 11">
            <a:extLst>
              <a:ext uri="{FF2B5EF4-FFF2-40B4-BE49-F238E27FC236}">
                <a16:creationId xmlns:a16="http://schemas.microsoft.com/office/drawing/2014/main" id="{064C0DD0-7D66-D049-8C78-1A31A5A7F98F}"/>
              </a:ext>
            </a:extLst>
          </p:cNvPr>
          <p:cNvPicPr>
            <a:picLocks noChangeAspect="1"/>
          </p:cNvPicPr>
          <p:nvPr/>
        </p:nvPicPr>
        <p:blipFill>
          <a:blip r:embed="rId4"/>
          <a:stretch>
            <a:fillRect/>
          </a:stretch>
        </p:blipFill>
        <p:spPr>
          <a:xfrm>
            <a:off x="400208" y="4084574"/>
            <a:ext cx="1349003" cy="2259581"/>
          </a:xfrm>
          <a:prstGeom prst="rect">
            <a:avLst/>
          </a:prstGeom>
        </p:spPr>
      </p:pic>
      <p:pic>
        <p:nvPicPr>
          <p:cNvPr id="14" name="Picture 13">
            <a:extLst>
              <a:ext uri="{FF2B5EF4-FFF2-40B4-BE49-F238E27FC236}">
                <a16:creationId xmlns:a16="http://schemas.microsoft.com/office/drawing/2014/main" id="{54AB9A3D-6C0D-6C4B-9622-C7C376CF9CDF}"/>
              </a:ext>
            </a:extLst>
          </p:cNvPr>
          <p:cNvPicPr>
            <a:picLocks noChangeAspect="1"/>
          </p:cNvPicPr>
          <p:nvPr/>
        </p:nvPicPr>
        <p:blipFill>
          <a:blip r:embed="rId5"/>
          <a:stretch>
            <a:fillRect/>
          </a:stretch>
        </p:blipFill>
        <p:spPr>
          <a:xfrm>
            <a:off x="2256669" y="4783222"/>
            <a:ext cx="495663" cy="495663"/>
          </a:xfrm>
          <a:prstGeom prst="rect">
            <a:avLst/>
          </a:prstGeom>
        </p:spPr>
      </p:pic>
    </p:spTree>
    <p:extLst>
      <p:ext uri="{BB962C8B-B14F-4D97-AF65-F5344CB8AC3E}">
        <p14:creationId xmlns:p14="http://schemas.microsoft.com/office/powerpoint/2010/main" val="2421607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900" decel="100000" fill="hold"/>
                                        <p:tgtEl>
                                          <p:spTgt spid="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3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png"/>
          <p:cNvPicPr>
            <a:picLocks noChangeAspect="1"/>
          </p:cNvPicPr>
          <p:nvPr/>
        </p:nvPicPr>
        <p:blipFill rotWithShape="1">
          <a:blip r:embed="rId3">
            <a:alphaModFix/>
            <a:extLst>
              <a:ext uri="{28A0092B-C50C-407E-A947-70E740481C1C}">
                <a14:useLocalDpi xmlns:a14="http://schemas.microsoft.com/office/drawing/2010/main" val="0"/>
              </a:ext>
            </a:extLst>
          </a:blip>
          <a:srcRect l="19379" r="27426"/>
          <a:stretch/>
        </p:blipFill>
        <p:spPr>
          <a:xfrm>
            <a:off x="-9939" y="0"/>
            <a:ext cx="9153939" cy="6948056"/>
          </a:xfrm>
          <a:prstGeom prst="rect">
            <a:avLst/>
          </a:prstGeom>
        </p:spPr>
      </p:pic>
      <p:sp>
        <p:nvSpPr>
          <p:cNvPr id="4" name="Freeform 3"/>
          <p:cNvSpPr/>
          <p:nvPr/>
        </p:nvSpPr>
        <p:spPr>
          <a:xfrm>
            <a:off x="2783602" y="1774606"/>
            <a:ext cx="1542349" cy="1092287"/>
          </a:xfrm>
          <a:custGeom>
            <a:avLst/>
            <a:gdLst>
              <a:gd name="connsiteX0" fmla="*/ 758322 w 1490546"/>
              <a:gd name="connsiteY0" fmla="*/ 1070982 h 1070982"/>
              <a:gd name="connsiteX1" fmla="*/ 522522 w 1490546"/>
              <a:gd name="connsiteY1" fmla="*/ 872410 h 1070982"/>
              <a:gd name="connsiteX2" fmla="*/ 241216 w 1490546"/>
              <a:gd name="connsiteY2" fmla="*/ 582824 h 1070982"/>
              <a:gd name="connsiteX3" fmla="*/ 30236 w 1490546"/>
              <a:gd name="connsiteY3" fmla="*/ 243596 h 1070982"/>
              <a:gd name="connsiteX4" fmla="*/ 1278 w 1490546"/>
              <a:gd name="connsiteY4" fmla="*/ 115351 h 1070982"/>
              <a:gd name="connsiteX5" fmla="*/ 13689 w 1490546"/>
              <a:gd name="connsiteY5" fmla="*/ 32612 h 1070982"/>
              <a:gd name="connsiteX6" fmla="*/ 88152 w 1490546"/>
              <a:gd name="connsiteY6" fmla="*/ 3654 h 1070982"/>
              <a:gd name="connsiteX7" fmla="*/ 191573 w 1490546"/>
              <a:gd name="connsiteY7" fmla="*/ 11928 h 1070982"/>
              <a:gd name="connsiteX8" fmla="*/ 439785 w 1490546"/>
              <a:gd name="connsiteY8" fmla="*/ 107077 h 1070982"/>
              <a:gd name="connsiteX9" fmla="*/ 729364 w 1490546"/>
              <a:gd name="connsiteY9" fmla="*/ 318061 h 1070982"/>
              <a:gd name="connsiteX10" fmla="*/ 1060313 w 1490546"/>
              <a:gd name="connsiteY10" fmla="*/ 644878 h 1070982"/>
              <a:gd name="connsiteX11" fmla="*/ 1490546 w 1490546"/>
              <a:gd name="connsiteY11" fmla="*/ 971696 h 1070982"/>
              <a:gd name="connsiteX0" fmla="*/ 758322 w 1490546"/>
              <a:gd name="connsiteY0" fmla="*/ 1070982 h 1070982"/>
              <a:gd name="connsiteX1" fmla="*/ 522522 w 1490546"/>
              <a:gd name="connsiteY1" fmla="*/ 872410 h 1070982"/>
              <a:gd name="connsiteX2" fmla="*/ 241216 w 1490546"/>
              <a:gd name="connsiteY2" fmla="*/ 582824 h 1070982"/>
              <a:gd name="connsiteX3" fmla="*/ 30236 w 1490546"/>
              <a:gd name="connsiteY3" fmla="*/ 243596 h 1070982"/>
              <a:gd name="connsiteX4" fmla="*/ 1278 w 1490546"/>
              <a:gd name="connsiteY4" fmla="*/ 115351 h 1070982"/>
              <a:gd name="connsiteX5" fmla="*/ 13689 w 1490546"/>
              <a:gd name="connsiteY5" fmla="*/ 32612 h 1070982"/>
              <a:gd name="connsiteX6" fmla="*/ 88152 w 1490546"/>
              <a:gd name="connsiteY6" fmla="*/ 3654 h 1070982"/>
              <a:gd name="connsiteX7" fmla="*/ 191573 w 1490546"/>
              <a:gd name="connsiteY7" fmla="*/ 11928 h 1070982"/>
              <a:gd name="connsiteX8" fmla="*/ 439785 w 1490546"/>
              <a:gd name="connsiteY8" fmla="*/ 107077 h 1070982"/>
              <a:gd name="connsiteX9" fmla="*/ 729364 w 1490546"/>
              <a:gd name="connsiteY9" fmla="*/ 318061 h 1070982"/>
              <a:gd name="connsiteX10" fmla="*/ 1076860 w 1490546"/>
              <a:gd name="connsiteY10" fmla="*/ 620057 h 1070982"/>
              <a:gd name="connsiteX11" fmla="*/ 1490546 w 1490546"/>
              <a:gd name="connsiteY11" fmla="*/ 971696 h 1070982"/>
              <a:gd name="connsiteX0" fmla="*/ 759007 w 1491231"/>
              <a:gd name="connsiteY0" fmla="*/ 1070982 h 1070982"/>
              <a:gd name="connsiteX1" fmla="*/ 523207 w 1491231"/>
              <a:gd name="connsiteY1" fmla="*/ 872410 h 1070982"/>
              <a:gd name="connsiteX2" fmla="*/ 241901 w 1491231"/>
              <a:gd name="connsiteY2" fmla="*/ 582824 h 1070982"/>
              <a:gd name="connsiteX3" fmla="*/ 26784 w 1491231"/>
              <a:gd name="connsiteY3" fmla="*/ 276691 h 1070982"/>
              <a:gd name="connsiteX4" fmla="*/ 1963 w 1491231"/>
              <a:gd name="connsiteY4" fmla="*/ 115351 h 1070982"/>
              <a:gd name="connsiteX5" fmla="*/ 14374 w 1491231"/>
              <a:gd name="connsiteY5" fmla="*/ 32612 h 1070982"/>
              <a:gd name="connsiteX6" fmla="*/ 88837 w 1491231"/>
              <a:gd name="connsiteY6" fmla="*/ 3654 h 1070982"/>
              <a:gd name="connsiteX7" fmla="*/ 192258 w 1491231"/>
              <a:gd name="connsiteY7" fmla="*/ 11928 h 1070982"/>
              <a:gd name="connsiteX8" fmla="*/ 440470 w 1491231"/>
              <a:gd name="connsiteY8" fmla="*/ 107077 h 1070982"/>
              <a:gd name="connsiteX9" fmla="*/ 730049 w 1491231"/>
              <a:gd name="connsiteY9" fmla="*/ 318061 h 1070982"/>
              <a:gd name="connsiteX10" fmla="*/ 1077545 w 1491231"/>
              <a:gd name="connsiteY10" fmla="*/ 620057 h 1070982"/>
              <a:gd name="connsiteX11" fmla="*/ 1491231 w 1491231"/>
              <a:gd name="connsiteY11" fmla="*/ 971696 h 1070982"/>
              <a:gd name="connsiteX0" fmla="*/ 762110 w 1494334"/>
              <a:gd name="connsiteY0" fmla="*/ 1070982 h 1070982"/>
              <a:gd name="connsiteX1" fmla="*/ 526310 w 1494334"/>
              <a:gd name="connsiteY1" fmla="*/ 872410 h 1070982"/>
              <a:gd name="connsiteX2" fmla="*/ 245004 w 1494334"/>
              <a:gd name="connsiteY2" fmla="*/ 582824 h 1070982"/>
              <a:gd name="connsiteX3" fmla="*/ 29887 w 1494334"/>
              <a:gd name="connsiteY3" fmla="*/ 276691 h 1070982"/>
              <a:gd name="connsiteX4" fmla="*/ 5066 w 1494334"/>
              <a:gd name="connsiteY4" fmla="*/ 115351 h 1070982"/>
              <a:gd name="connsiteX5" fmla="*/ 930 w 1494334"/>
              <a:gd name="connsiteY5" fmla="*/ 181542 h 1070982"/>
              <a:gd name="connsiteX6" fmla="*/ 17477 w 1494334"/>
              <a:gd name="connsiteY6" fmla="*/ 32612 h 1070982"/>
              <a:gd name="connsiteX7" fmla="*/ 91940 w 1494334"/>
              <a:gd name="connsiteY7" fmla="*/ 3654 h 1070982"/>
              <a:gd name="connsiteX8" fmla="*/ 195361 w 1494334"/>
              <a:gd name="connsiteY8" fmla="*/ 11928 h 1070982"/>
              <a:gd name="connsiteX9" fmla="*/ 443573 w 1494334"/>
              <a:gd name="connsiteY9" fmla="*/ 107077 h 1070982"/>
              <a:gd name="connsiteX10" fmla="*/ 733152 w 1494334"/>
              <a:gd name="connsiteY10" fmla="*/ 318061 h 1070982"/>
              <a:gd name="connsiteX11" fmla="*/ 1080648 w 1494334"/>
              <a:gd name="connsiteY11" fmla="*/ 620057 h 1070982"/>
              <a:gd name="connsiteX12" fmla="*/ 1494334 w 1494334"/>
              <a:gd name="connsiteY12" fmla="*/ 971696 h 1070982"/>
              <a:gd name="connsiteX0" fmla="*/ 763265 w 1495489"/>
              <a:gd name="connsiteY0" fmla="*/ 1070982 h 1070982"/>
              <a:gd name="connsiteX1" fmla="*/ 527465 w 1495489"/>
              <a:gd name="connsiteY1" fmla="*/ 872410 h 1070982"/>
              <a:gd name="connsiteX2" fmla="*/ 246159 w 1495489"/>
              <a:gd name="connsiteY2" fmla="*/ 582824 h 1070982"/>
              <a:gd name="connsiteX3" fmla="*/ 55863 w 1495489"/>
              <a:gd name="connsiteY3" fmla="*/ 338745 h 1070982"/>
              <a:gd name="connsiteX4" fmla="*/ 6221 w 1495489"/>
              <a:gd name="connsiteY4" fmla="*/ 115351 h 1070982"/>
              <a:gd name="connsiteX5" fmla="*/ 2085 w 1495489"/>
              <a:gd name="connsiteY5" fmla="*/ 181542 h 1070982"/>
              <a:gd name="connsiteX6" fmla="*/ 18632 w 1495489"/>
              <a:gd name="connsiteY6" fmla="*/ 32612 h 1070982"/>
              <a:gd name="connsiteX7" fmla="*/ 93095 w 1495489"/>
              <a:gd name="connsiteY7" fmla="*/ 3654 h 1070982"/>
              <a:gd name="connsiteX8" fmla="*/ 196516 w 1495489"/>
              <a:gd name="connsiteY8" fmla="*/ 11928 h 1070982"/>
              <a:gd name="connsiteX9" fmla="*/ 444728 w 1495489"/>
              <a:gd name="connsiteY9" fmla="*/ 107077 h 1070982"/>
              <a:gd name="connsiteX10" fmla="*/ 734307 w 1495489"/>
              <a:gd name="connsiteY10" fmla="*/ 318061 h 1070982"/>
              <a:gd name="connsiteX11" fmla="*/ 1081803 w 1495489"/>
              <a:gd name="connsiteY11" fmla="*/ 620057 h 1070982"/>
              <a:gd name="connsiteX12" fmla="*/ 1495489 w 1495489"/>
              <a:gd name="connsiteY12" fmla="*/ 971696 h 1070982"/>
              <a:gd name="connsiteX0" fmla="*/ 763265 w 1495489"/>
              <a:gd name="connsiteY0" fmla="*/ 1070982 h 1070982"/>
              <a:gd name="connsiteX1" fmla="*/ 527465 w 1495489"/>
              <a:gd name="connsiteY1" fmla="*/ 872410 h 1070982"/>
              <a:gd name="connsiteX2" fmla="*/ 246159 w 1495489"/>
              <a:gd name="connsiteY2" fmla="*/ 582824 h 1070982"/>
              <a:gd name="connsiteX3" fmla="*/ 55863 w 1495489"/>
              <a:gd name="connsiteY3" fmla="*/ 338745 h 1070982"/>
              <a:gd name="connsiteX4" fmla="*/ 6221 w 1495489"/>
              <a:gd name="connsiteY4" fmla="*/ 115351 h 1070982"/>
              <a:gd name="connsiteX5" fmla="*/ 2085 w 1495489"/>
              <a:gd name="connsiteY5" fmla="*/ 210500 h 1070982"/>
              <a:gd name="connsiteX6" fmla="*/ 18632 w 1495489"/>
              <a:gd name="connsiteY6" fmla="*/ 32612 h 1070982"/>
              <a:gd name="connsiteX7" fmla="*/ 93095 w 1495489"/>
              <a:gd name="connsiteY7" fmla="*/ 3654 h 1070982"/>
              <a:gd name="connsiteX8" fmla="*/ 196516 w 1495489"/>
              <a:gd name="connsiteY8" fmla="*/ 11928 h 1070982"/>
              <a:gd name="connsiteX9" fmla="*/ 444728 w 1495489"/>
              <a:gd name="connsiteY9" fmla="*/ 107077 h 1070982"/>
              <a:gd name="connsiteX10" fmla="*/ 734307 w 1495489"/>
              <a:gd name="connsiteY10" fmla="*/ 318061 h 1070982"/>
              <a:gd name="connsiteX11" fmla="*/ 1081803 w 1495489"/>
              <a:gd name="connsiteY11" fmla="*/ 620057 h 1070982"/>
              <a:gd name="connsiteX12" fmla="*/ 1495489 w 1495489"/>
              <a:gd name="connsiteY12" fmla="*/ 971696 h 1070982"/>
              <a:gd name="connsiteX0" fmla="*/ 779761 w 1511985"/>
              <a:gd name="connsiteY0" fmla="*/ 1070982 h 1070982"/>
              <a:gd name="connsiteX1" fmla="*/ 543961 w 1511985"/>
              <a:gd name="connsiteY1" fmla="*/ 872410 h 1070982"/>
              <a:gd name="connsiteX2" fmla="*/ 262655 w 1511985"/>
              <a:gd name="connsiteY2" fmla="*/ 582824 h 1070982"/>
              <a:gd name="connsiteX3" fmla="*/ 72359 w 1511985"/>
              <a:gd name="connsiteY3" fmla="*/ 338745 h 1070982"/>
              <a:gd name="connsiteX4" fmla="*/ 2033 w 1511985"/>
              <a:gd name="connsiteY4" fmla="*/ 102940 h 1070982"/>
              <a:gd name="connsiteX5" fmla="*/ 18581 w 1511985"/>
              <a:gd name="connsiteY5" fmla="*/ 210500 h 1070982"/>
              <a:gd name="connsiteX6" fmla="*/ 35128 w 1511985"/>
              <a:gd name="connsiteY6" fmla="*/ 32612 h 1070982"/>
              <a:gd name="connsiteX7" fmla="*/ 109591 w 1511985"/>
              <a:gd name="connsiteY7" fmla="*/ 3654 h 1070982"/>
              <a:gd name="connsiteX8" fmla="*/ 213012 w 1511985"/>
              <a:gd name="connsiteY8" fmla="*/ 11928 h 1070982"/>
              <a:gd name="connsiteX9" fmla="*/ 461224 w 1511985"/>
              <a:gd name="connsiteY9" fmla="*/ 107077 h 1070982"/>
              <a:gd name="connsiteX10" fmla="*/ 750803 w 1511985"/>
              <a:gd name="connsiteY10" fmla="*/ 318061 h 1070982"/>
              <a:gd name="connsiteX11" fmla="*/ 1098299 w 1511985"/>
              <a:gd name="connsiteY11" fmla="*/ 620057 h 1070982"/>
              <a:gd name="connsiteX12" fmla="*/ 1511985 w 1511985"/>
              <a:gd name="connsiteY12" fmla="*/ 971696 h 1070982"/>
              <a:gd name="connsiteX0" fmla="*/ 779761 w 1511985"/>
              <a:gd name="connsiteY0" fmla="*/ 1074059 h 1074059"/>
              <a:gd name="connsiteX1" fmla="*/ 543961 w 1511985"/>
              <a:gd name="connsiteY1" fmla="*/ 875487 h 1074059"/>
              <a:gd name="connsiteX2" fmla="*/ 262655 w 1511985"/>
              <a:gd name="connsiteY2" fmla="*/ 585901 h 1074059"/>
              <a:gd name="connsiteX3" fmla="*/ 72359 w 1511985"/>
              <a:gd name="connsiteY3" fmla="*/ 341822 h 1074059"/>
              <a:gd name="connsiteX4" fmla="*/ 2033 w 1511985"/>
              <a:gd name="connsiteY4" fmla="*/ 106017 h 1074059"/>
              <a:gd name="connsiteX5" fmla="*/ 18581 w 1511985"/>
              <a:gd name="connsiteY5" fmla="*/ 213577 h 1074059"/>
              <a:gd name="connsiteX6" fmla="*/ 22717 w 1511985"/>
              <a:gd name="connsiteY6" fmla="*/ 19142 h 1074059"/>
              <a:gd name="connsiteX7" fmla="*/ 109591 w 1511985"/>
              <a:gd name="connsiteY7" fmla="*/ 6731 h 1074059"/>
              <a:gd name="connsiteX8" fmla="*/ 213012 w 1511985"/>
              <a:gd name="connsiteY8" fmla="*/ 15005 h 1074059"/>
              <a:gd name="connsiteX9" fmla="*/ 461224 w 1511985"/>
              <a:gd name="connsiteY9" fmla="*/ 110154 h 1074059"/>
              <a:gd name="connsiteX10" fmla="*/ 750803 w 1511985"/>
              <a:gd name="connsiteY10" fmla="*/ 321138 h 1074059"/>
              <a:gd name="connsiteX11" fmla="*/ 1098299 w 1511985"/>
              <a:gd name="connsiteY11" fmla="*/ 623134 h 1074059"/>
              <a:gd name="connsiteX12" fmla="*/ 1511985 w 1511985"/>
              <a:gd name="connsiteY12" fmla="*/ 974773 h 1074059"/>
              <a:gd name="connsiteX0" fmla="*/ 779761 w 1511985"/>
              <a:gd name="connsiteY0" fmla="*/ 1092177 h 1092177"/>
              <a:gd name="connsiteX1" fmla="*/ 543961 w 1511985"/>
              <a:gd name="connsiteY1" fmla="*/ 893605 h 1092177"/>
              <a:gd name="connsiteX2" fmla="*/ 262655 w 1511985"/>
              <a:gd name="connsiteY2" fmla="*/ 604019 h 1092177"/>
              <a:gd name="connsiteX3" fmla="*/ 72359 w 1511985"/>
              <a:gd name="connsiteY3" fmla="*/ 359940 h 1092177"/>
              <a:gd name="connsiteX4" fmla="*/ 2033 w 1511985"/>
              <a:gd name="connsiteY4" fmla="*/ 124135 h 1092177"/>
              <a:gd name="connsiteX5" fmla="*/ 18581 w 1511985"/>
              <a:gd name="connsiteY5" fmla="*/ 231695 h 1092177"/>
              <a:gd name="connsiteX6" fmla="*/ 22717 w 1511985"/>
              <a:gd name="connsiteY6" fmla="*/ 37260 h 1092177"/>
              <a:gd name="connsiteX7" fmla="*/ 122002 w 1511985"/>
              <a:gd name="connsiteY7" fmla="*/ 27 h 1092177"/>
              <a:gd name="connsiteX8" fmla="*/ 213012 w 1511985"/>
              <a:gd name="connsiteY8" fmla="*/ 33123 h 1092177"/>
              <a:gd name="connsiteX9" fmla="*/ 461224 w 1511985"/>
              <a:gd name="connsiteY9" fmla="*/ 128272 h 1092177"/>
              <a:gd name="connsiteX10" fmla="*/ 750803 w 1511985"/>
              <a:gd name="connsiteY10" fmla="*/ 339256 h 1092177"/>
              <a:gd name="connsiteX11" fmla="*/ 1098299 w 1511985"/>
              <a:gd name="connsiteY11" fmla="*/ 641252 h 1092177"/>
              <a:gd name="connsiteX12" fmla="*/ 1511985 w 1511985"/>
              <a:gd name="connsiteY12" fmla="*/ 992891 h 1092177"/>
              <a:gd name="connsiteX0" fmla="*/ 779761 w 1511985"/>
              <a:gd name="connsiteY0" fmla="*/ 1092287 h 1092287"/>
              <a:gd name="connsiteX1" fmla="*/ 543961 w 1511985"/>
              <a:gd name="connsiteY1" fmla="*/ 893715 h 1092287"/>
              <a:gd name="connsiteX2" fmla="*/ 262655 w 1511985"/>
              <a:gd name="connsiteY2" fmla="*/ 604129 h 1092287"/>
              <a:gd name="connsiteX3" fmla="*/ 72359 w 1511985"/>
              <a:gd name="connsiteY3" fmla="*/ 360050 h 1092287"/>
              <a:gd name="connsiteX4" fmla="*/ 2033 w 1511985"/>
              <a:gd name="connsiteY4" fmla="*/ 124245 h 1092287"/>
              <a:gd name="connsiteX5" fmla="*/ 18581 w 1511985"/>
              <a:gd name="connsiteY5" fmla="*/ 231805 h 1092287"/>
              <a:gd name="connsiteX6" fmla="*/ 22717 w 1511985"/>
              <a:gd name="connsiteY6" fmla="*/ 37370 h 1092287"/>
              <a:gd name="connsiteX7" fmla="*/ 122002 w 1511985"/>
              <a:gd name="connsiteY7" fmla="*/ 137 h 1092287"/>
              <a:gd name="connsiteX8" fmla="*/ 279202 w 1511985"/>
              <a:gd name="connsiteY8" fmla="*/ 29096 h 1092287"/>
              <a:gd name="connsiteX9" fmla="*/ 461224 w 1511985"/>
              <a:gd name="connsiteY9" fmla="*/ 128382 h 1092287"/>
              <a:gd name="connsiteX10" fmla="*/ 750803 w 1511985"/>
              <a:gd name="connsiteY10" fmla="*/ 339366 h 1092287"/>
              <a:gd name="connsiteX11" fmla="*/ 1098299 w 1511985"/>
              <a:gd name="connsiteY11" fmla="*/ 641362 h 1092287"/>
              <a:gd name="connsiteX12" fmla="*/ 1511985 w 1511985"/>
              <a:gd name="connsiteY12" fmla="*/ 993001 h 1092287"/>
              <a:gd name="connsiteX0" fmla="*/ 765383 w 1497607"/>
              <a:gd name="connsiteY0" fmla="*/ 1092287 h 1092287"/>
              <a:gd name="connsiteX1" fmla="*/ 529583 w 1497607"/>
              <a:gd name="connsiteY1" fmla="*/ 893715 h 1092287"/>
              <a:gd name="connsiteX2" fmla="*/ 248277 w 1497607"/>
              <a:gd name="connsiteY2" fmla="*/ 604129 h 1092287"/>
              <a:gd name="connsiteX3" fmla="*/ 57981 w 1497607"/>
              <a:gd name="connsiteY3" fmla="*/ 360050 h 1092287"/>
              <a:gd name="connsiteX4" fmla="*/ 39623 w 1497607"/>
              <a:gd name="connsiteY4" fmla="*/ 289900 h 1092287"/>
              <a:gd name="connsiteX5" fmla="*/ 4203 w 1497607"/>
              <a:gd name="connsiteY5" fmla="*/ 231805 h 1092287"/>
              <a:gd name="connsiteX6" fmla="*/ 8339 w 1497607"/>
              <a:gd name="connsiteY6" fmla="*/ 37370 h 1092287"/>
              <a:gd name="connsiteX7" fmla="*/ 107624 w 1497607"/>
              <a:gd name="connsiteY7" fmla="*/ 137 h 1092287"/>
              <a:gd name="connsiteX8" fmla="*/ 264824 w 1497607"/>
              <a:gd name="connsiteY8" fmla="*/ 29096 h 1092287"/>
              <a:gd name="connsiteX9" fmla="*/ 446846 w 1497607"/>
              <a:gd name="connsiteY9" fmla="*/ 128382 h 1092287"/>
              <a:gd name="connsiteX10" fmla="*/ 736425 w 1497607"/>
              <a:gd name="connsiteY10" fmla="*/ 339366 h 1092287"/>
              <a:gd name="connsiteX11" fmla="*/ 1083921 w 1497607"/>
              <a:gd name="connsiteY11" fmla="*/ 641362 h 1092287"/>
              <a:gd name="connsiteX12" fmla="*/ 1497607 w 1497607"/>
              <a:gd name="connsiteY12" fmla="*/ 993001 h 1092287"/>
              <a:gd name="connsiteX0" fmla="*/ 768459 w 1500683"/>
              <a:gd name="connsiteY0" fmla="*/ 1092287 h 1092287"/>
              <a:gd name="connsiteX1" fmla="*/ 532659 w 1500683"/>
              <a:gd name="connsiteY1" fmla="*/ 893715 h 1092287"/>
              <a:gd name="connsiteX2" fmla="*/ 251353 w 1500683"/>
              <a:gd name="connsiteY2" fmla="*/ 604129 h 1092287"/>
              <a:gd name="connsiteX3" fmla="*/ 61057 w 1500683"/>
              <a:gd name="connsiteY3" fmla="*/ 360050 h 1092287"/>
              <a:gd name="connsiteX4" fmla="*/ 42699 w 1500683"/>
              <a:gd name="connsiteY4" fmla="*/ 289900 h 1092287"/>
              <a:gd name="connsiteX5" fmla="*/ 783 w 1500683"/>
              <a:gd name="connsiteY5" fmla="*/ 150602 h 1092287"/>
              <a:gd name="connsiteX6" fmla="*/ 11415 w 1500683"/>
              <a:gd name="connsiteY6" fmla="*/ 37370 h 1092287"/>
              <a:gd name="connsiteX7" fmla="*/ 110700 w 1500683"/>
              <a:gd name="connsiteY7" fmla="*/ 137 h 1092287"/>
              <a:gd name="connsiteX8" fmla="*/ 267900 w 1500683"/>
              <a:gd name="connsiteY8" fmla="*/ 29096 h 1092287"/>
              <a:gd name="connsiteX9" fmla="*/ 449922 w 1500683"/>
              <a:gd name="connsiteY9" fmla="*/ 128382 h 1092287"/>
              <a:gd name="connsiteX10" fmla="*/ 739501 w 1500683"/>
              <a:gd name="connsiteY10" fmla="*/ 339366 h 1092287"/>
              <a:gd name="connsiteX11" fmla="*/ 1086997 w 1500683"/>
              <a:gd name="connsiteY11" fmla="*/ 641362 h 1092287"/>
              <a:gd name="connsiteX12" fmla="*/ 1500683 w 1500683"/>
              <a:gd name="connsiteY12" fmla="*/ 993001 h 1092287"/>
              <a:gd name="connsiteX0" fmla="*/ 768486 w 1500710"/>
              <a:gd name="connsiteY0" fmla="*/ 1092287 h 1092287"/>
              <a:gd name="connsiteX1" fmla="*/ 532686 w 1500710"/>
              <a:gd name="connsiteY1" fmla="*/ 893715 h 1092287"/>
              <a:gd name="connsiteX2" fmla="*/ 251380 w 1500710"/>
              <a:gd name="connsiteY2" fmla="*/ 604129 h 1092287"/>
              <a:gd name="connsiteX3" fmla="*/ 61084 w 1500710"/>
              <a:gd name="connsiteY3" fmla="*/ 360050 h 1092287"/>
              <a:gd name="connsiteX4" fmla="*/ 10246 w 1500710"/>
              <a:gd name="connsiteY4" fmla="*/ 254170 h 1092287"/>
              <a:gd name="connsiteX5" fmla="*/ 810 w 1500710"/>
              <a:gd name="connsiteY5" fmla="*/ 150602 h 1092287"/>
              <a:gd name="connsiteX6" fmla="*/ 11442 w 1500710"/>
              <a:gd name="connsiteY6" fmla="*/ 37370 h 1092287"/>
              <a:gd name="connsiteX7" fmla="*/ 110727 w 1500710"/>
              <a:gd name="connsiteY7" fmla="*/ 137 h 1092287"/>
              <a:gd name="connsiteX8" fmla="*/ 267927 w 1500710"/>
              <a:gd name="connsiteY8" fmla="*/ 29096 h 1092287"/>
              <a:gd name="connsiteX9" fmla="*/ 449949 w 1500710"/>
              <a:gd name="connsiteY9" fmla="*/ 128382 h 1092287"/>
              <a:gd name="connsiteX10" fmla="*/ 739528 w 1500710"/>
              <a:gd name="connsiteY10" fmla="*/ 339366 h 1092287"/>
              <a:gd name="connsiteX11" fmla="*/ 1087024 w 1500710"/>
              <a:gd name="connsiteY11" fmla="*/ 641362 h 1092287"/>
              <a:gd name="connsiteX12" fmla="*/ 1500710 w 1500710"/>
              <a:gd name="connsiteY12" fmla="*/ 993001 h 1092287"/>
              <a:gd name="connsiteX0" fmla="*/ 790557 w 1522781"/>
              <a:gd name="connsiteY0" fmla="*/ 1092287 h 1092287"/>
              <a:gd name="connsiteX1" fmla="*/ 554757 w 1522781"/>
              <a:gd name="connsiteY1" fmla="*/ 893715 h 1092287"/>
              <a:gd name="connsiteX2" fmla="*/ 273451 w 1522781"/>
              <a:gd name="connsiteY2" fmla="*/ 604129 h 1092287"/>
              <a:gd name="connsiteX3" fmla="*/ 83155 w 1522781"/>
              <a:gd name="connsiteY3" fmla="*/ 360050 h 1092287"/>
              <a:gd name="connsiteX4" fmla="*/ 32317 w 1522781"/>
              <a:gd name="connsiteY4" fmla="*/ 254170 h 1092287"/>
              <a:gd name="connsiteX5" fmla="*/ 145 w 1522781"/>
              <a:gd name="connsiteY5" fmla="*/ 137610 h 1092287"/>
              <a:gd name="connsiteX6" fmla="*/ 33513 w 1522781"/>
              <a:gd name="connsiteY6" fmla="*/ 37370 h 1092287"/>
              <a:gd name="connsiteX7" fmla="*/ 132798 w 1522781"/>
              <a:gd name="connsiteY7" fmla="*/ 137 h 1092287"/>
              <a:gd name="connsiteX8" fmla="*/ 289998 w 1522781"/>
              <a:gd name="connsiteY8" fmla="*/ 29096 h 1092287"/>
              <a:gd name="connsiteX9" fmla="*/ 472020 w 1522781"/>
              <a:gd name="connsiteY9" fmla="*/ 128382 h 1092287"/>
              <a:gd name="connsiteX10" fmla="*/ 761599 w 1522781"/>
              <a:gd name="connsiteY10" fmla="*/ 339366 h 1092287"/>
              <a:gd name="connsiteX11" fmla="*/ 1109095 w 1522781"/>
              <a:gd name="connsiteY11" fmla="*/ 641362 h 1092287"/>
              <a:gd name="connsiteX12" fmla="*/ 1522781 w 1522781"/>
              <a:gd name="connsiteY12" fmla="*/ 993001 h 1092287"/>
              <a:gd name="connsiteX0" fmla="*/ 790637 w 1522861"/>
              <a:gd name="connsiteY0" fmla="*/ 1092287 h 1092287"/>
              <a:gd name="connsiteX1" fmla="*/ 554837 w 1522861"/>
              <a:gd name="connsiteY1" fmla="*/ 893715 h 1092287"/>
              <a:gd name="connsiteX2" fmla="*/ 273531 w 1522861"/>
              <a:gd name="connsiteY2" fmla="*/ 604129 h 1092287"/>
              <a:gd name="connsiteX3" fmla="*/ 131956 w 1522861"/>
              <a:gd name="connsiteY3" fmla="*/ 431509 h 1092287"/>
              <a:gd name="connsiteX4" fmla="*/ 32397 w 1522861"/>
              <a:gd name="connsiteY4" fmla="*/ 254170 h 1092287"/>
              <a:gd name="connsiteX5" fmla="*/ 225 w 1522861"/>
              <a:gd name="connsiteY5" fmla="*/ 137610 h 1092287"/>
              <a:gd name="connsiteX6" fmla="*/ 33593 w 1522861"/>
              <a:gd name="connsiteY6" fmla="*/ 37370 h 1092287"/>
              <a:gd name="connsiteX7" fmla="*/ 132878 w 1522861"/>
              <a:gd name="connsiteY7" fmla="*/ 137 h 1092287"/>
              <a:gd name="connsiteX8" fmla="*/ 290078 w 1522861"/>
              <a:gd name="connsiteY8" fmla="*/ 29096 h 1092287"/>
              <a:gd name="connsiteX9" fmla="*/ 472100 w 1522861"/>
              <a:gd name="connsiteY9" fmla="*/ 128382 h 1092287"/>
              <a:gd name="connsiteX10" fmla="*/ 761679 w 1522861"/>
              <a:gd name="connsiteY10" fmla="*/ 339366 h 1092287"/>
              <a:gd name="connsiteX11" fmla="*/ 1109175 w 1522861"/>
              <a:gd name="connsiteY11" fmla="*/ 641362 h 1092287"/>
              <a:gd name="connsiteX12" fmla="*/ 1522861 w 1522861"/>
              <a:gd name="connsiteY12" fmla="*/ 993001 h 1092287"/>
              <a:gd name="connsiteX0" fmla="*/ 790637 w 1542349"/>
              <a:gd name="connsiteY0" fmla="*/ 1092287 h 1092287"/>
              <a:gd name="connsiteX1" fmla="*/ 554837 w 1542349"/>
              <a:gd name="connsiteY1" fmla="*/ 893715 h 1092287"/>
              <a:gd name="connsiteX2" fmla="*/ 273531 w 1542349"/>
              <a:gd name="connsiteY2" fmla="*/ 604129 h 1092287"/>
              <a:gd name="connsiteX3" fmla="*/ 131956 w 1542349"/>
              <a:gd name="connsiteY3" fmla="*/ 431509 h 1092287"/>
              <a:gd name="connsiteX4" fmla="*/ 32397 w 1542349"/>
              <a:gd name="connsiteY4" fmla="*/ 254170 h 1092287"/>
              <a:gd name="connsiteX5" fmla="*/ 225 w 1542349"/>
              <a:gd name="connsiteY5" fmla="*/ 137610 h 1092287"/>
              <a:gd name="connsiteX6" fmla="*/ 33593 w 1542349"/>
              <a:gd name="connsiteY6" fmla="*/ 37370 h 1092287"/>
              <a:gd name="connsiteX7" fmla="*/ 132878 w 1542349"/>
              <a:gd name="connsiteY7" fmla="*/ 137 h 1092287"/>
              <a:gd name="connsiteX8" fmla="*/ 290078 w 1542349"/>
              <a:gd name="connsiteY8" fmla="*/ 29096 h 1092287"/>
              <a:gd name="connsiteX9" fmla="*/ 472100 w 1542349"/>
              <a:gd name="connsiteY9" fmla="*/ 128382 h 1092287"/>
              <a:gd name="connsiteX10" fmla="*/ 761679 w 1542349"/>
              <a:gd name="connsiteY10" fmla="*/ 339366 h 1092287"/>
              <a:gd name="connsiteX11" fmla="*/ 1109175 w 1542349"/>
              <a:gd name="connsiteY11" fmla="*/ 641362 h 1092287"/>
              <a:gd name="connsiteX12" fmla="*/ 1542349 w 1542349"/>
              <a:gd name="connsiteY12" fmla="*/ 976761 h 1092287"/>
              <a:gd name="connsiteX0" fmla="*/ 790637 w 1542349"/>
              <a:gd name="connsiteY0" fmla="*/ 1092287 h 1092287"/>
              <a:gd name="connsiteX1" fmla="*/ 554837 w 1542349"/>
              <a:gd name="connsiteY1" fmla="*/ 893715 h 1092287"/>
              <a:gd name="connsiteX2" fmla="*/ 273531 w 1542349"/>
              <a:gd name="connsiteY2" fmla="*/ 604129 h 1092287"/>
              <a:gd name="connsiteX3" fmla="*/ 131956 w 1542349"/>
              <a:gd name="connsiteY3" fmla="*/ 431509 h 1092287"/>
              <a:gd name="connsiteX4" fmla="*/ 32397 w 1542349"/>
              <a:gd name="connsiteY4" fmla="*/ 254170 h 1092287"/>
              <a:gd name="connsiteX5" fmla="*/ 225 w 1542349"/>
              <a:gd name="connsiteY5" fmla="*/ 137610 h 1092287"/>
              <a:gd name="connsiteX6" fmla="*/ 33593 w 1542349"/>
              <a:gd name="connsiteY6" fmla="*/ 37370 h 1092287"/>
              <a:gd name="connsiteX7" fmla="*/ 132878 w 1542349"/>
              <a:gd name="connsiteY7" fmla="*/ 137 h 1092287"/>
              <a:gd name="connsiteX8" fmla="*/ 290078 w 1542349"/>
              <a:gd name="connsiteY8" fmla="*/ 29096 h 1092287"/>
              <a:gd name="connsiteX9" fmla="*/ 472100 w 1542349"/>
              <a:gd name="connsiteY9" fmla="*/ 128382 h 1092287"/>
              <a:gd name="connsiteX10" fmla="*/ 761679 w 1542349"/>
              <a:gd name="connsiteY10" fmla="*/ 339366 h 1092287"/>
              <a:gd name="connsiteX11" fmla="*/ 1128663 w 1542349"/>
              <a:gd name="connsiteY11" fmla="*/ 634866 h 1092287"/>
              <a:gd name="connsiteX12" fmla="*/ 1542349 w 1542349"/>
              <a:gd name="connsiteY12" fmla="*/ 976761 h 10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349" h="1092287">
                <a:moveTo>
                  <a:pt x="790637" y="1092287"/>
                </a:moveTo>
                <a:cubicBezTo>
                  <a:pt x="715829" y="1033681"/>
                  <a:pt x="641021" y="975075"/>
                  <a:pt x="554837" y="893715"/>
                </a:cubicBezTo>
                <a:cubicBezTo>
                  <a:pt x="468653" y="812355"/>
                  <a:pt x="344011" y="681163"/>
                  <a:pt x="273531" y="604129"/>
                </a:cubicBezTo>
                <a:cubicBezTo>
                  <a:pt x="203051" y="527095"/>
                  <a:pt x="172145" y="489835"/>
                  <a:pt x="131956" y="431509"/>
                </a:cubicBezTo>
                <a:cubicBezTo>
                  <a:pt x="91767" y="373183"/>
                  <a:pt x="54352" y="303153"/>
                  <a:pt x="32397" y="254170"/>
                </a:cubicBezTo>
                <a:cubicBezTo>
                  <a:pt x="10442" y="205187"/>
                  <a:pt x="-1843" y="151400"/>
                  <a:pt x="225" y="137610"/>
                </a:cubicBezTo>
                <a:cubicBezTo>
                  <a:pt x="2293" y="123820"/>
                  <a:pt x="11484" y="60282"/>
                  <a:pt x="33593" y="37370"/>
                </a:cubicBezTo>
                <a:cubicBezTo>
                  <a:pt x="55702" y="14458"/>
                  <a:pt x="90131" y="1516"/>
                  <a:pt x="132878" y="137"/>
                </a:cubicBezTo>
                <a:cubicBezTo>
                  <a:pt x="175625" y="-1242"/>
                  <a:pt x="233541" y="7722"/>
                  <a:pt x="290078" y="29096"/>
                </a:cubicBezTo>
                <a:cubicBezTo>
                  <a:pt x="346615" y="50470"/>
                  <a:pt x="393500" y="76670"/>
                  <a:pt x="472100" y="128382"/>
                </a:cubicBezTo>
                <a:cubicBezTo>
                  <a:pt x="550700" y="180094"/>
                  <a:pt x="652252" y="254952"/>
                  <a:pt x="761679" y="339366"/>
                </a:cubicBezTo>
                <a:cubicBezTo>
                  <a:pt x="871106" y="423780"/>
                  <a:pt x="998551" y="528634"/>
                  <a:pt x="1128663" y="634866"/>
                </a:cubicBezTo>
                <a:cubicBezTo>
                  <a:pt x="1258775" y="741098"/>
                  <a:pt x="1397958" y="864961"/>
                  <a:pt x="1542349" y="97676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847149" y="687854"/>
            <a:ext cx="3175101" cy="2176078"/>
          </a:xfrm>
          <a:custGeom>
            <a:avLst/>
            <a:gdLst>
              <a:gd name="connsiteX0" fmla="*/ 623662 w 3160839"/>
              <a:gd name="connsiteY0" fmla="*/ 2202387 h 2202387"/>
              <a:gd name="connsiteX1" fmla="*/ 316954 w 3160839"/>
              <a:gd name="connsiteY1" fmla="*/ 1969125 h 2202387"/>
              <a:gd name="connsiteX2" fmla="*/ 57764 w 3160839"/>
              <a:gd name="connsiteY2" fmla="*/ 1537159 h 2202387"/>
              <a:gd name="connsiteX3" fmla="*/ 18886 w 3160839"/>
              <a:gd name="connsiteY3" fmla="*/ 811457 h 2202387"/>
              <a:gd name="connsiteX4" fmla="*/ 299675 w 3160839"/>
              <a:gd name="connsiteY4" fmla="*/ 314696 h 2202387"/>
              <a:gd name="connsiteX5" fmla="*/ 1077244 w 3160839"/>
              <a:gd name="connsiteY5" fmla="*/ 20959 h 2202387"/>
              <a:gd name="connsiteX6" fmla="*/ 2049206 w 3160839"/>
              <a:gd name="connsiteY6" fmla="*/ 38237 h 2202387"/>
              <a:gd name="connsiteX7" fmla="*/ 2563265 w 3160839"/>
              <a:gd name="connsiteY7" fmla="*/ 154868 h 2202387"/>
              <a:gd name="connsiteX8" fmla="*/ 3085965 w 3160839"/>
              <a:gd name="connsiteY8" fmla="*/ 815776 h 2202387"/>
              <a:gd name="connsiteX9" fmla="*/ 3150762 w 3160839"/>
              <a:gd name="connsiteY9" fmla="*/ 1450766 h 2202387"/>
              <a:gd name="connsiteX10" fmla="*/ 3021167 w 3160839"/>
              <a:gd name="connsiteY10" fmla="*/ 1861134 h 2202387"/>
              <a:gd name="connsiteX11" fmla="*/ 2960690 w 3160839"/>
              <a:gd name="connsiteY11" fmla="*/ 1973445 h 2202387"/>
              <a:gd name="connsiteX0" fmla="*/ 623662 w 3160839"/>
              <a:gd name="connsiteY0" fmla="*/ 2239275 h 2239275"/>
              <a:gd name="connsiteX1" fmla="*/ 316954 w 3160839"/>
              <a:gd name="connsiteY1" fmla="*/ 2006013 h 2239275"/>
              <a:gd name="connsiteX2" fmla="*/ 57764 w 3160839"/>
              <a:gd name="connsiteY2" fmla="*/ 1574047 h 2239275"/>
              <a:gd name="connsiteX3" fmla="*/ 18886 w 3160839"/>
              <a:gd name="connsiteY3" fmla="*/ 848345 h 2239275"/>
              <a:gd name="connsiteX4" fmla="*/ 299675 w 3160839"/>
              <a:gd name="connsiteY4" fmla="*/ 351584 h 2239275"/>
              <a:gd name="connsiteX5" fmla="*/ 1077244 w 3160839"/>
              <a:gd name="connsiteY5" fmla="*/ 57847 h 2239275"/>
              <a:gd name="connsiteX6" fmla="*/ 1936891 w 3160839"/>
              <a:gd name="connsiteY6" fmla="*/ 10330 h 2239275"/>
              <a:gd name="connsiteX7" fmla="*/ 2563265 w 3160839"/>
              <a:gd name="connsiteY7" fmla="*/ 191756 h 2239275"/>
              <a:gd name="connsiteX8" fmla="*/ 3085965 w 3160839"/>
              <a:gd name="connsiteY8" fmla="*/ 852664 h 2239275"/>
              <a:gd name="connsiteX9" fmla="*/ 3150762 w 3160839"/>
              <a:gd name="connsiteY9" fmla="*/ 1487654 h 2239275"/>
              <a:gd name="connsiteX10" fmla="*/ 3021167 w 3160839"/>
              <a:gd name="connsiteY10" fmla="*/ 1898022 h 2239275"/>
              <a:gd name="connsiteX11" fmla="*/ 2960690 w 3160839"/>
              <a:gd name="connsiteY11" fmla="*/ 2010333 h 2239275"/>
              <a:gd name="connsiteX0" fmla="*/ 623662 w 3155533"/>
              <a:gd name="connsiteY0" fmla="*/ 2245330 h 2245330"/>
              <a:gd name="connsiteX1" fmla="*/ 316954 w 3155533"/>
              <a:gd name="connsiteY1" fmla="*/ 2012068 h 2245330"/>
              <a:gd name="connsiteX2" fmla="*/ 57764 w 3155533"/>
              <a:gd name="connsiteY2" fmla="*/ 1580102 h 2245330"/>
              <a:gd name="connsiteX3" fmla="*/ 18886 w 3155533"/>
              <a:gd name="connsiteY3" fmla="*/ 854400 h 2245330"/>
              <a:gd name="connsiteX4" fmla="*/ 299675 w 3155533"/>
              <a:gd name="connsiteY4" fmla="*/ 357639 h 2245330"/>
              <a:gd name="connsiteX5" fmla="*/ 1077244 w 3155533"/>
              <a:gd name="connsiteY5" fmla="*/ 63902 h 2245330"/>
              <a:gd name="connsiteX6" fmla="*/ 1936891 w 3155533"/>
              <a:gd name="connsiteY6" fmla="*/ 16385 h 2245330"/>
              <a:gd name="connsiteX7" fmla="*/ 2710139 w 3155533"/>
              <a:gd name="connsiteY7" fmla="*/ 279884 h 2245330"/>
              <a:gd name="connsiteX8" fmla="*/ 3085965 w 3155533"/>
              <a:gd name="connsiteY8" fmla="*/ 858719 h 2245330"/>
              <a:gd name="connsiteX9" fmla="*/ 3150762 w 3155533"/>
              <a:gd name="connsiteY9" fmla="*/ 1493709 h 2245330"/>
              <a:gd name="connsiteX10" fmla="*/ 3021167 w 3155533"/>
              <a:gd name="connsiteY10" fmla="*/ 1904077 h 2245330"/>
              <a:gd name="connsiteX11" fmla="*/ 2960690 w 3155533"/>
              <a:gd name="connsiteY11" fmla="*/ 2016388 h 2245330"/>
              <a:gd name="connsiteX0" fmla="*/ 623662 w 3159451"/>
              <a:gd name="connsiteY0" fmla="*/ 2245330 h 2245330"/>
              <a:gd name="connsiteX1" fmla="*/ 316954 w 3159451"/>
              <a:gd name="connsiteY1" fmla="*/ 2012068 h 2245330"/>
              <a:gd name="connsiteX2" fmla="*/ 57764 w 3159451"/>
              <a:gd name="connsiteY2" fmla="*/ 1580102 h 2245330"/>
              <a:gd name="connsiteX3" fmla="*/ 18886 w 3159451"/>
              <a:gd name="connsiteY3" fmla="*/ 854400 h 2245330"/>
              <a:gd name="connsiteX4" fmla="*/ 299675 w 3159451"/>
              <a:gd name="connsiteY4" fmla="*/ 357639 h 2245330"/>
              <a:gd name="connsiteX5" fmla="*/ 1077244 w 3159451"/>
              <a:gd name="connsiteY5" fmla="*/ 63902 h 2245330"/>
              <a:gd name="connsiteX6" fmla="*/ 1936891 w 3159451"/>
              <a:gd name="connsiteY6" fmla="*/ 16385 h 2245330"/>
              <a:gd name="connsiteX7" fmla="*/ 2710139 w 3159451"/>
              <a:gd name="connsiteY7" fmla="*/ 279884 h 2245330"/>
              <a:gd name="connsiteX8" fmla="*/ 3098924 w 3159451"/>
              <a:gd name="connsiteY8" fmla="*/ 897595 h 2245330"/>
              <a:gd name="connsiteX9" fmla="*/ 3150762 w 3159451"/>
              <a:gd name="connsiteY9" fmla="*/ 1493709 h 2245330"/>
              <a:gd name="connsiteX10" fmla="*/ 3021167 w 3159451"/>
              <a:gd name="connsiteY10" fmla="*/ 1904077 h 2245330"/>
              <a:gd name="connsiteX11" fmla="*/ 2960690 w 3159451"/>
              <a:gd name="connsiteY11" fmla="*/ 2016388 h 2245330"/>
              <a:gd name="connsiteX0" fmla="*/ 623662 w 3159451"/>
              <a:gd name="connsiteY0" fmla="*/ 2255279 h 2255279"/>
              <a:gd name="connsiteX1" fmla="*/ 316954 w 3159451"/>
              <a:gd name="connsiteY1" fmla="*/ 2022017 h 2255279"/>
              <a:gd name="connsiteX2" fmla="*/ 57764 w 3159451"/>
              <a:gd name="connsiteY2" fmla="*/ 1590051 h 2255279"/>
              <a:gd name="connsiteX3" fmla="*/ 18886 w 3159451"/>
              <a:gd name="connsiteY3" fmla="*/ 864349 h 2255279"/>
              <a:gd name="connsiteX4" fmla="*/ 299675 w 3159451"/>
              <a:gd name="connsiteY4" fmla="*/ 367588 h 2255279"/>
              <a:gd name="connsiteX5" fmla="*/ 977888 w 3159451"/>
              <a:gd name="connsiteY5" fmla="*/ 47933 h 2255279"/>
              <a:gd name="connsiteX6" fmla="*/ 1936891 w 3159451"/>
              <a:gd name="connsiteY6" fmla="*/ 26334 h 2255279"/>
              <a:gd name="connsiteX7" fmla="*/ 2710139 w 3159451"/>
              <a:gd name="connsiteY7" fmla="*/ 289833 h 2255279"/>
              <a:gd name="connsiteX8" fmla="*/ 3098924 w 3159451"/>
              <a:gd name="connsiteY8" fmla="*/ 907544 h 2255279"/>
              <a:gd name="connsiteX9" fmla="*/ 3150762 w 3159451"/>
              <a:gd name="connsiteY9" fmla="*/ 1503658 h 2255279"/>
              <a:gd name="connsiteX10" fmla="*/ 3021167 w 3159451"/>
              <a:gd name="connsiteY10" fmla="*/ 1914026 h 2255279"/>
              <a:gd name="connsiteX11" fmla="*/ 2960690 w 3159451"/>
              <a:gd name="connsiteY11" fmla="*/ 2026337 h 2255279"/>
              <a:gd name="connsiteX0" fmla="*/ 623662 w 3159810"/>
              <a:gd name="connsiteY0" fmla="*/ 2257398 h 2257398"/>
              <a:gd name="connsiteX1" fmla="*/ 316954 w 3159810"/>
              <a:gd name="connsiteY1" fmla="*/ 2024136 h 2257398"/>
              <a:gd name="connsiteX2" fmla="*/ 57764 w 3159810"/>
              <a:gd name="connsiteY2" fmla="*/ 1592170 h 2257398"/>
              <a:gd name="connsiteX3" fmla="*/ 18886 w 3159810"/>
              <a:gd name="connsiteY3" fmla="*/ 866468 h 2257398"/>
              <a:gd name="connsiteX4" fmla="*/ 299675 w 3159810"/>
              <a:gd name="connsiteY4" fmla="*/ 369707 h 2257398"/>
              <a:gd name="connsiteX5" fmla="*/ 977888 w 3159810"/>
              <a:gd name="connsiteY5" fmla="*/ 50052 h 2257398"/>
              <a:gd name="connsiteX6" fmla="*/ 1936891 w 3159810"/>
              <a:gd name="connsiteY6" fmla="*/ 28453 h 2257398"/>
              <a:gd name="connsiteX7" fmla="*/ 2701499 w 3159810"/>
              <a:gd name="connsiteY7" fmla="*/ 322190 h 2257398"/>
              <a:gd name="connsiteX8" fmla="*/ 3098924 w 3159810"/>
              <a:gd name="connsiteY8" fmla="*/ 909663 h 2257398"/>
              <a:gd name="connsiteX9" fmla="*/ 3150762 w 3159810"/>
              <a:gd name="connsiteY9" fmla="*/ 1505777 h 2257398"/>
              <a:gd name="connsiteX10" fmla="*/ 3021167 w 3159810"/>
              <a:gd name="connsiteY10" fmla="*/ 1916145 h 2257398"/>
              <a:gd name="connsiteX11" fmla="*/ 2960690 w 3159810"/>
              <a:gd name="connsiteY11" fmla="*/ 2028456 h 2257398"/>
              <a:gd name="connsiteX0" fmla="*/ 645173 w 3181321"/>
              <a:gd name="connsiteY0" fmla="*/ 2257398 h 2257398"/>
              <a:gd name="connsiteX1" fmla="*/ 338465 w 3181321"/>
              <a:gd name="connsiteY1" fmla="*/ 2024136 h 2257398"/>
              <a:gd name="connsiteX2" fmla="*/ 79275 w 3181321"/>
              <a:gd name="connsiteY2" fmla="*/ 1592170 h 2257398"/>
              <a:gd name="connsiteX3" fmla="*/ 14478 w 3181321"/>
              <a:gd name="connsiteY3" fmla="*/ 896705 h 2257398"/>
              <a:gd name="connsiteX4" fmla="*/ 321186 w 3181321"/>
              <a:gd name="connsiteY4" fmla="*/ 369707 h 2257398"/>
              <a:gd name="connsiteX5" fmla="*/ 999399 w 3181321"/>
              <a:gd name="connsiteY5" fmla="*/ 50052 h 2257398"/>
              <a:gd name="connsiteX6" fmla="*/ 1958402 w 3181321"/>
              <a:gd name="connsiteY6" fmla="*/ 28453 h 2257398"/>
              <a:gd name="connsiteX7" fmla="*/ 2723010 w 3181321"/>
              <a:gd name="connsiteY7" fmla="*/ 322190 h 2257398"/>
              <a:gd name="connsiteX8" fmla="*/ 3120435 w 3181321"/>
              <a:gd name="connsiteY8" fmla="*/ 909663 h 2257398"/>
              <a:gd name="connsiteX9" fmla="*/ 3172273 w 3181321"/>
              <a:gd name="connsiteY9" fmla="*/ 1505777 h 2257398"/>
              <a:gd name="connsiteX10" fmla="*/ 3042678 w 3181321"/>
              <a:gd name="connsiteY10" fmla="*/ 1916145 h 2257398"/>
              <a:gd name="connsiteX11" fmla="*/ 2982201 w 3181321"/>
              <a:gd name="connsiteY11" fmla="*/ 2028456 h 2257398"/>
              <a:gd name="connsiteX0" fmla="*/ 651032 w 3187180"/>
              <a:gd name="connsiteY0" fmla="*/ 2257398 h 2257398"/>
              <a:gd name="connsiteX1" fmla="*/ 344324 w 3187180"/>
              <a:gd name="connsiteY1" fmla="*/ 2024136 h 2257398"/>
              <a:gd name="connsiteX2" fmla="*/ 63535 w 3187180"/>
              <a:gd name="connsiteY2" fmla="*/ 1566252 h 2257398"/>
              <a:gd name="connsiteX3" fmla="*/ 20337 w 3187180"/>
              <a:gd name="connsiteY3" fmla="*/ 896705 h 2257398"/>
              <a:gd name="connsiteX4" fmla="*/ 327045 w 3187180"/>
              <a:gd name="connsiteY4" fmla="*/ 369707 h 2257398"/>
              <a:gd name="connsiteX5" fmla="*/ 1005258 w 3187180"/>
              <a:gd name="connsiteY5" fmla="*/ 50052 h 2257398"/>
              <a:gd name="connsiteX6" fmla="*/ 1964261 w 3187180"/>
              <a:gd name="connsiteY6" fmla="*/ 28453 h 2257398"/>
              <a:gd name="connsiteX7" fmla="*/ 2728869 w 3187180"/>
              <a:gd name="connsiteY7" fmla="*/ 322190 h 2257398"/>
              <a:gd name="connsiteX8" fmla="*/ 3126294 w 3187180"/>
              <a:gd name="connsiteY8" fmla="*/ 909663 h 2257398"/>
              <a:gd name="connsiteX9" fmla="*/ 3178132 w 3187180"/>
              <a:gd name="connsiteY9" fmla="*/ 1505777 h 2257398"/>
              <a:gd name="connsiteX10" fmla="*/ 3048537 w 3187180"/>
              <a:gd name="connsiteY10" fmla="*/ 1916145 h 2257398"/>
              <a:gd name="connsiteX11" fmla="*/ 2988060 w 3187180"/>
              <a:gd name="connsiteY11" fmla="*/ 2028456 h 2257398"/>
              <a:gd name="connsiteX0" fmla="*/ 746068 w 3187180"/>
              <a:gd name="connsiteY0" fmla="*/ 2149406 h 2149406"/>
              <a:gd name="connsiteX1" fmla="*/ 344324 w 3187180"/>
              <a:gd name="connsiteY1" fmla="*/ 2024136 h 2149406"/>
              <a:gd name="connsiteX2" fmla="*/ 63535 w 3187180"/>
              <a:gd name="connsiteY2" fmla="*/ 1566252 h 2149406"/>
              <a:gd name="connsiteX3" fmla="*/ 20337 w 3187180"/>
              <a:gd name="connsiteY3" fmla="*/ 896705 h 2149406"/>
              <a:gd name="connsiteX4" fmla="*/ 327045 w 3187180"/>
              <a:gd name="connsiteY4" fmla="*/ 369707 h 2149406"/>
              <a:gd name="connsiteX5" fmla="*/ 1005258 w 3187180"/>
              <a:gd name="connsiteY5" fmla="*/ 50052 h 2149406"/>
              <a:gd name="connsiteX6" fmla="*/ 1964261 w 3187180"/>
              <a:gd name="connsiteY6" fmla="*/ 28453 h 2149406"/>
              <a:gd name="connsiteX7" fmla="*/ 2728869 w 3187180"/>
              <a:gd name="connsiteY7" fmla="*/ 322190 h 2149406"/>
              <a:gd name="connsiteX8" fmla="*/ 3126294 w 3187180"/>
              <a:gd name="connsiteY8" fmla="*/ 909663 h 2149406"/>
              <a:gd name="connsiteX9" fmla="*/ 3178132 w 3187180"/>
              <a:gd name="connsiteY9" fmla="*/ 1505777 h 2149406"/>
              <a:gd name="connsiteX10" fmla="*/ 3048537 w 3187180"/>
              <a:gd name="connsiteY10" fmla="*/ 1916145 h 2149406"/>
              <a:gd name="connsiteX11" fmla="*/ 2988060 w 3187180"/>
              <a:gd name="connsiteY11" fmla="*/ 2028456 h 2149406"/>
              <a:gd name="connsiteX0" fmla="*/ 746222 w 3187334"/>
              <a:gd name="connsiteY0" fmla="*/ 2149406 h 2149406"/>
              <a:gd name="connsiteX1" fmla="*/ 348798 w 3187334"/>
              <a:gd name="connsiteY1" fmla="*/ 1821112 h 2149406"/>
              <a:gd name="connsiteX2" fmla="*/ 63689 w 3187334"/>
              <a:gd name="connsiteY2" fmla="*/ 1566252 h 2149406"/>
              <a:gd name="connsiteX3" fmla="*/ 20491 w 3187334"/>
              <a:gd name="connsiteY3" fmla="*/ 896705 h 2149406"/>
              <a:gd name="connsiteX4" fmla="*/ 327199 w 3187334"/>
              <a:gd name="connsiteY4" fmla="*/ 369707 h 2149406"/>
              <a:gd name="connsiteX5" fmla="*/ 1005412 w 3187334"/>
              <a:gd name="connsiteY5" fmla="*/ 50052 h 2149406"/>
              <a:gd name="connsiteX6" fmla="*/ 1964415 w 3187334"/>
              <a:gd name="connsiteY6" fmla="*/ 28453 h 2149406"/>
              <a:gd name="connsiteX7" fmla="*/ 2729023 w 3187334"/>
              <a:gd name="connsiteY7" fmla="*/ 322190 h 2149406"/>
              <a:gd name="connsiteX8" fmla="*/ 3126448 w 3187334"/>
              <a:gd name="connsiteY8" fmla="*/ 909663 h 2149406"/>
              <a:gd name="connsiteX9" fmla="*/ 3178286 w 3187334"/>
              <a:gd name="connsiteY9" fmla="*/ 1505777 h 2149406"/>
              <a:gd name="connsiteX10" fmla="*/ 3048691 w 3187334"/>
              <a:gd name="connsiteY10" fmla="*/ 1916145 h 2149406"/>
              <a:gd name="connsiteX11" fmla="*/ 2988214 w 3187334"/>
              <a:gd name="connsiteY11" fmla="*/ 2028456 h 2149406"/>
              <a:gd name="connsiteX0" fmla="*/ 747662 w 3188774"/>
              <a:gd name="connsiteY0" fmla="*/ 2149406 h 2149406"/>
              <a:gd name="connsiteX1" fmla="*/ 350238 w 3188774"/>
              <a:gd name="connsiteY1" fmla="*/ 1821112 h 2149406"/>
              <a:gd name="connsiteX2" fmla="*/ 60809 w 3188774"/>
              <a:gd name="connsiteY2" fmla="*/ 1415064 h 2149406"/>
              <a:gd name="connsiteX3" fmla="*/ 21931 w 3188774"/>
              <a:gd name="connsiteY3" fmla="*/ 896705 h 2149406"/>
              <a:gd name="connsiteX4" fmla="*/ 328639 w 3188774"/>
              <a:gd name="connsiteY4" fmla="*/ 369707 h 2149406"/>
              <a:gd name="connsiteX5" fmla="*/ 1006852 w 3188774"/>
              <a:gd name="connsiteY5" fmla="*/ 50052 h 2149406"/>
              <a:gd name="connsiteX6" fmla="*/ 1965855 w 3188774"/>
              <a:gd name="connsiteY6" fmla="*/ 28453 h 2149406"/>
              <a:gd name="connsiteX7" fmla="*/ 2730463 w 3188774"/>
              <a:gd name="connsiteY7" fmla="*/ 322190 h 2149406"/>
              <a:gd name="connsiteX8" fmla="*/ 3127888 w 3188774"/>
              <a:gd name="connsiteY8" fmla="*/ 909663 h 2149406"/>
              <a:gd name="connsiteX9" fmla="*/ 3179726 w 3188774"/>
              <a:gd name="connsiteY9" fmla="*/ 1505777 h 2149406"/>
              <a:gd name="connsiteX10" fmla="*/ 3050131 w 3188774"/>
              <a:gd name="connsiteY10" fmla="*/ 1916145 h 2149406"/>
              <a:gd name="connsiteX11" fmla="*/ 2989654 w 3188774"/>
              <a:gd name="connsiteY11" fmla="*/ 2028456 h 2149406"/>
              <a:gd name="connsiteX0" fmla="*/ 732168 w 3173280"/>
              <a:gd name="connsiteY0" fmla="*/ 2149406 h 2149406"/>
              <a:gd name="connsiteX1" fmla="*/ 334744 w 3173280"/>
              <a:gd name="connsiteY1" fmla="*/ 1821112 h 2149406"/>
              <a:gd name="connsiteX2" fmla="*/ 45315 w 3173280"/>
              <a:gd name="connsiteY2" fmla="*/ 1415064 h 2149406"/>
              <a:gd name="connsiteX3" fmla="*/ 28036 w 3173280"/>
              <a:gd name="connsiteY3" fmla="*/ 788714 h 2149406"/>
              <a:gd name="connsiteX4" fmla="*/ 313145 w 3173280"/>
              <a:gd name="connsiteY4" fmla="*/ 369707 h 2149406"/>
              <a:gd name="connsiteX5" fmla="*/ 991358 w 3173280"/>
              <a:gd name="connsiteY5" fmla="*/ 50052 h 2149406"/>
              <a:gd name="connsiteX6" fmla="*/ 1950361 w 3173280"/>
              <a:gd name="connsiteY6" fmla="*/ 28453 h 2149406"/>
              <a:gd name="connsiteX7" fmla="*/ 2714969 w 3173280"/>
              <a:gd name="connsiteY7" fmla="*/ 322190 h 2149406"/>
              <a:gd name="connsiteX8" fmla="*/ 3112394 w 3173280"/>
              <a:gd name="connsiteY8" fmla="*/ 909663 h 2149406"/>
              <a:gd name="connsiteX9" fmla="*/ 3164232 w 3173280"/>
              <a:gd name="connsiteY9" fmla="*/ 1505777 h 2149406"/>
              <a:gd name="connsiteX10" fmla="*/ 3034637 w 3173280"/>
              <a:gd name="connsiteY10" fmla="*/ 1916145 h 2149406"/>
              <a:gd name="connsiteX11" fmla="*/ 2974160 w 3173280"/>
              <a:gd name="connsiteY11" fmla="*/ 2028456 h 2149406"/>
              <a:gd name="connsiteX0" fmla="*/ 733989 w 3175101"/>
              <a:gd name="connsiteY0" fmla="*/ 2147044 h 2147044"/>
              <a:gd name="connsiteX1" fmla="*/ 336565 w 3175101"/>
              <a:gd name="connsiteY1" fmla="*/ 1818750 h 2147044"/>
              <a:gd name="connsiteX2" fmla="*/ 47136 w 3175101"/>
              <a:gd name="connsiteY2" fmla="*/ 1412702 h 2147044"/>
              <a:gd name="connsiteX3" fmla="*/ 29857 w 3175101"/>
              <a:gd name="connsiteY3" fmla="*/ 786352 h 2147044"/>
              <a:gd name="connsiteX4" fmla="*/ 340885 w 3175101"/>
              <a:gd name="connsiteY4" fmla="*/ 319829 h 2147044"/>
              <a:gd name="connsiteX5" fmla="*/ 993179 w 3175101"/>
              <a:gd name="connsiteY5" fmla="*/ 47690 h 2147044"/>
              <a:gd name="connsiteX6" fmla="*/ 1952182 w 3175101"/>
              <a:gd name="connsiteY6" fmla="*/ 26091 h 2147044"/>
              <a:gd name="connsiteX7" fmla="*/ 2716790 w 3175101"/>
              <a:gd name="connsiteY7" fmla="*/ 319828 h 2147044"/>
              <a:gd name="connsiteX8" fmla="*/ 3114215 w 3175101"/>
              <a:gd name="connsiteY8" fmla="*/ 907301 h 2147044"/>
              <a:gd name="connsiteX9" fmla="*/ 3166053 w 3175101"/>
              <a:gd name="connsiteY9" fmla="*/ 1503415 h 2147044"/>
              <a:gd name="connsiteX10" fmla="*/ 3036458 w 3175101"/>
              <a:gd name="connsiteY10" fmla="*/ 1913783 h 2147044"/>
              <a:gd name="connsiteX11" fmla="*/ 2975981 w 3175101"/>
              <a:gd name="connsiteY11" fmla="*/ 2026094 h 2147044"/>
              <a:gd name="connsiteX0" fmla="*/ 733989 w 3175101"/>
              <a:gd name="connsiteY0" fmla="*/ 2174261 h 2174261"/>
              <a:gd name="connsiteX1" fmla="*/ 336565 w 3175101"/>
              <a:gd name="connsiteY1" fmla="*/ 1845967 h 2174261"/>
              <a:gd name="connsiteX2" fmla="*/ 47136 w 3175101"/>
              <a:gd name="connsiteY2" fmla="*/ 1439919 h 2174261"/>
              <a:gd name="connsiteX3" fmla="*/ 29857 w 3175101"/>
              <a:gd name="connsiteY3" fmla="*/ 813569 h 2174261"/>
              <a:gd name="connsiteX4" fmla="*/ 340885 w 3175101"/>
              <a:gd name="connsiteY4" fmla="*/ 347046 h 2174261"/>
              <a:gd name="connsiteX5" fmla="*/ 1057976 w 3175101"/>
              <a:gd name="connsiteY5" fmla="*/ 27391 h 2174261"/>
              <a:gd name="connsiteX6" fmla="*/ 1952182 w 3175101"/>
              <a:gd name="connsiteY6" fmla="*/ 53308 h 2174261"/>
              <a:gd name="connsiteX7" fmla="*/ 2716790 w 3175101"/>
              <a:gd name="connsiteY7" fmla="*/ 347045 h 2174261"/>
              <a:gd name="connsiteX8" fmla="*/ 3114215 w 3175101"/>
              <a:gd name="connsiteY8" fmla="*/ 934518 h 2174261"/>
              <a:gd name="connsiteX9" fmla="*/ 3166053 w 3175101"/>
              <a:gd name="connsiteY9" fmla="*/ 1530632 h 2174261"/>
              <a:gd name="connsiteX10" fmla="*/ 3036458 w 3175101"/>
              <a:gd name="connsiteY10" fmla="*/ 1941000 h 2174261"/>
              <a:gd name="connsiteX11" fmla="*/ 2975981 w 3175101"/>
              <a:gd name="connsiteY11" fmla="*/ 2053311 h 2174261"/>
              <a:gd name="connsiteX0" fmla="*/ 733989 w 3175101"/>
              <a:gd name="connsiteY0" fmla="*/ 2176078 h 2176078"/>
              <a:gd name="connsiteX1" fmla="*/ 336565 w 3175101"/>
              <a:gd name="connsiteY1" fmla="*/ 1847784 h 2176078"/>
              <a:gd name="connsiteX2" fmla="*/ 47136 w 3175101"/>
              <a:gd name="connsiteY2" fmla="*/ 1441736 h 2176078"/>
              <a:gd name="connsiteX3" fmla="*/ 29857 w 3175101"/>
              <a:gd name="connsiteY3" fmla="*/ 815386 h 2176078"/>
              <a:gd name="connsiteX4" fmla="*/ 340885 w 3175101"/>
              <a:gd name="connsiteY4" fmla="*/ 348863 h 2176078"/>
              <a:gd name="connsiteX5" fmla="*/ 1057976 w 3175101"/>
              <a:gd name="connsiteY5" fmla="*/ 29208 h 2176078"/>
              <a:gd name="connsiteX6" fmla="*/ 2021300 w 3175101"/>
              <a:gd name="connsiteY6" fmla="*/ 50805 h 2176078"/>
              <a:gd name="connsiteX7" fmla="*/ 2716790 w 3175101"/>
              <a:gd name="connsiteY7" fmla="*/ 348862 h 2176078"/>
              <a:gd name="connsiteX8" fmla="*/ 3114215 w 3175101"/>
              <a:gd name="connsiteY8" fmla="*/ 936335 h 2176078"/>
              <a:gd name="connsiteX9" fmla="*/ 3166053 w 3175101"/>
              <a:gd name="connsiteY9" fmla="*/ 1532449 h 2176078"/>
              <a:gd name="connsiteX10" fmla="*/ 3036458 w 3175101"/>
              <a:gd name="connsiteY10" fmla="*/ 1942817 h 2176078"/>
              <a:gd name="connsiteX11" fmla="*/ 2975981 w 3175101"/>
              <a:gd name="connsiteY11" fmla="*/ 2055128 h 217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101" h="2176078">
                <a:moveTo>
                  <a:pt x="733989" y="2176078"/>
                </a:moveTo>
                <a:cubicBezTo>
                  <a:pt x="627793" y="2114882"/>
                  <a:pt x="451041" y="1970174"/>
                  <a:pt x="336565" y="1847784"/>
                </a:cubicBezTo>
                <a:cubicBezTo>
                  <a:pt x="222090" y="1725394"/>
                  <a:pt x="98254" y="1613802"/>
                  <a:pt x="47136" y="1441736"/>
                </a:cubicBezTo>
                <a:cubicBezTo>
                  <a:pt x="-3982" y="1269670"/>
                  <a:pt x="-19101" y="997531"/>
                  <a:pt x="29857" y="815386"/>
                </a:cubicBezTo>
                <a:cubicBezTo>
                  <a:pt x="78815" y="633241"/>
                  <a:pt x="169532" y="479893"/>
                  <a:pt x="340885" y="348863"/>
                </a:cubicBezTo>
                <a:cubicBezTo>
                  <a:pt x="512238" y="217833"/>
                  <a:pt x="777907" y="78884"/>
                  <a:pt x="1057976" y="29208"/>
                </a:cubicBezTo>
                <a:cubicBezTo>
                  <a:pt x="1338045" y="-20468"/>
                  <a:pt x="1744831" y="-2471"/>
                  <a:pt x="2021300" y="50805"/>
                </a:cubicBezTo>
                <a:cubicBezTo>
                  <a:pt x="2297769" y="104081"/>
                  <a:pt x="2534638" y="201274"/>
                  <a:pt x="2716790" y="348862"/>
                </a:cubicBezTo>
                <a:cubicBezTo>
                  <a:pt x="2898943" y="496450"/>
                  <a:pt x="3039338" y="739071"/>
                  <a:pt x="3114215" y="936335"/>
                </a:cubicBezTo>
                <a:cubicBezTo>
                  <a:pt x="3189092" y="1133599"/>
                  <a:pt x="3179012" y="1364702"/>
                  <a:pt x="3166053" y="1532449"/>
                </a:cubicBezTo>
                <a:cubicBezTo>
                  <a:pt x="3153094" y="1700196"/>
                  <a:pt x="3068137" y="1855704"/>
                  <a:pt x="3036458" y="1942817"/>
                </a:cubicBezTo>
                <a:cubicBezTo>
                  <a:pt x="3004779" y="2029930"/>
                  <a:pt x="2975981" y="2055128"/>
                  <a:pt x="2975981" y="2055128"/>
                </a:cubicBezTo>
              </a:path>
            </a:pathLst>
          </a:custGeom>
          <a:ln>
            <a:solidFill>
              <a:srgbClr val="FFDD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239959" y="613428"/>
            <a:ext cx="4890736" cy="4567891"/>
          </a:xfrm>
          <a:custGeom>
            <a:avLst/>
            <a:gdLst>
              <a:gd name="connsiteX0" fmla="*/ 153386 w 4311304"/>
              <a:gd name="connsiteY0" fmla="*/ 1592002 h 4312214"/>
              <a:gd name="connsiteX1" fmla="*/ 56269 w 4311304"/>
              <a:gd name="connsiteY1" fmla="*/ 1308120 h 4312214"/>
              <a:gd name="connsiteX2" fmla="*/ 18916 w 4311304"/>
              <a:gd name="connsiteY2" fmla="*/ 777708 h 4312214"/>
              <a:gd name="connsiteX3" fmla="*/ 362563 w 4311304"/>
              <a:gd name="connsiteY3" fmla="*/ 344414 h 4312214"/>
              <a:gd name="connsiteX4" fmla="*/ 1266504 w 4311304"/>
              <a:gd name="connsiteY4" fmla="*/ 30650 h 4312214"/>
              <a:gd name="connsiteX5" fmla="*/ 2760621 w 4311304"/>
              <a:gd name="connsiteY5" fmla="*/ 82944 h 4312214"/>
              <a:gd name="connsiteX6" fmla="*/ 3881210 w 4311304"/>
              <a:gd name="connsiteY6" fmla="*/ 658179 h 4312214"/>
              <a:gd name="connsiteX7" fmla="*/ 4217386 w 4311304"/>
              <a:gd name="connsiteY7" fmla="*/ 1554650 h 4312214"/>
              <a:gd name="connsiteX8" fmla="*/ 4299563 w 4311304"/>
              <a:gd name="connsiteY8" fmla="*/ 2458591 h 4312214"/>
              <a:gd name="connsiteX9" fmla="*/ 4008210 w 4311304"/>
              <a:gd name="connsiteY9" fmla="*/ 3556767 h 4312214"/>
              <a:gd name="connsiteX10" fmla="*/ 3589857 w 4311304"/>
              <a:gd name="connsiteY10" fmla="*/ 3930297 h 4312214"/>
              <a:gd name="connsiteX11" fmla="*/ 3119210 w 4311304"/>
              <a:gd name="connsiteY11" fmla="*/ 4303826 h 4312214"/>
              <a:gd name="connsiteX12" fmla="*/ 2633621 w 4311304"/>
              <a:gd name="connsiteY12" fmla="*/ 4199238 h 4312214"/>
              <a:gd name="connsiteX0" fmla="*/ 153386 w 4566398"/>
              <a:gd name="connsiteY0" fmla="*/ 1592002 h 4312214"/>
              <a:gd name="connsiteX1" fmla="*/ 56269 w 4566398"/>
              <a:gd name="connsiteY1" fmla="*/ 1308120 h 4312214"/>
              <a:gd name="connsiteX2" fmla="*/ 18916 w 4566398"/>
              <a:gd name="connsiteY2" fmla="*/ 777708 h 4312214"/>
              <a:gd name="connsiteX3" fmla="*/ 362563 w 4566398"/>
              <a:gd name="connsiteY3" fmla="*/ 344414 h 4312214"/>
              <a:gd name="connsiteX4" fmla="*/ 1266504 w 4566398"/>
              <a:gd name="connsiteY4" fmla="*/ 30650 h 4312214"/>
              <a:gd name="connsiteX5" fmla="*/ 2760621 w 4566398"/>
              <a:gd name="connsiteY5" fmla="*/ 82944 h 4312214"/>
              <a:gd name="connsiteX6" fmla="*/ 3881210 w 4566398"/>
              <a:gd name="connsiteY6" fmla="*/ 658179 h 4312214"/>
              <a:gd name="connsiteX7" fmla="*/ 4553563 w 4566398"/>
              <a:gd name="connsiteY7" fmla="*/ 1524767 h 4312214"/>
              <a:gd name="connsiteX8" fmla="*/ 4299563 w 4566398"/>
              <a:gd name="connsiteY8" fmla="*/ 2458591 h 4312214"/>
              <a:gd name="connsiteX9" fmla="*/ 4008210 w 4566398"/>
              <a:gd name="connsiteY9" fmla="*/ 3556767 h 4312214"/>
              <a:gd name="connsiteX10" fmla="*/ 3589857 w 4566398"/>
              <a:gd name="connsiteY10" fmla="*/ 3930297 h 4312214"/>
              <a:gd name="connsiteX11" fmla="*/ 3119210 w 4566398"/>
              <a:gd name="connsiteY11" fmla="*/ 4303826 h 4312214"/>
              <a:gd name="connsiteX12" fmla="*/ 2633621 w 4566398"/>
              <a:gd name="connsiteY12" fmla="*/ 4199238 h 4312214"/>
              <a:gd name="connsiteX0" fmla="*/ 153386 w 4743721"/>
              <a:gd name="connsiteY0" fmla="*/ 1592002 h 4312214"/>
              <a:gd name="connsiteX1" fmla="*/ 56269 w 4743721"/>
              <a:gd name="connsiteY1" fmla="*/ 1308120 h 4312214"/>
              <a:gd name="connsiteX2" fmla="*/ 18916 w 4743721"/>
              <a:gd name="connsiteY2" fmla="*/ 777708 h 4312214"/>
              <a:gd name="connsiteX3" fmla="*/ 362563 w 4743721"/>
              <a:gd name="connsiteY3" fmla="*/ 344414 h 4312214"/>
              <a:gd name="connsiteX4" fmla="*/ 1266504 w 4743721"/>
              <a:gd name="connsiteY4" fmla="*/ 30650 h 4312214"/>
              <a:gd name="connsiteX5" fmla="*/ 2760621 w 4743721"/>
              <a:gd name="connsiteY5" fmla="*/ 82944 h 4312214"/>
              <a:gd name="connsiteX6" fmla="*/ 3881210 w 4743721"/>
              <a:gd name="connsiteY6" fmla="*/ 658179 h 4312214"/>
              <a:gd name="connsiteX7" fmla="*/ 4553563 w 4743721"/>
              <a:gd name="connsiteY7" fmla="*/ 1524767 h 4312214"/>
              <a:gd name="connsiteX8" fmla="*/ 4710445 w 4743721"/>
              <a:gd name="connsiteY8" fmla="*/ 2615473 h 4312214"/>
              <a:gd name="connsiteX9" fmla="*/ 4008210 w 4743721"/>
              <a:gd name="connsiteY9" fmla="*/ 3556767 h 4312214"/>
              <a:gd name="connsiteX10" fmla="*/ 3589857 w 4743721"/>
              <a:gd name="connsiteY10" fmla="*/ 3930297 h 4312214"/>
              <a:gd name="connsiteX11" fmla="*/ 3119210 w 4743721"/>
              <a:gd name="connsiteY11" fmla="*/ 4303826 h 4312214"/>
              <a:gd name="connsiteX12" fmla="*/ 2633621 w 4743721"/>
              <a:gd name="connsiteY12" fmla="*/ 4199238 h 4312214"/>
              <a:gd name="connsiteX0" fmla="*/ 153386 w 4736377"/>
              <a:gd name="connsiteY0" fmla="*/ 1592002 h 4312214"/>
              <a:gd name="connsiteX1" fmla="*/ 56269 w 4736377"/>
              <a:gd name="connsiteY1" fmla="*/ 1308120 h 4312214"/>
              <a:gd name="connsiteX2" fmla="*/ 18916 w 4736377"/>
              <a:gd name="connsiteY2" fmla="*/ 777708 h 4312214"/>
              <a:gd name="connsiteX3" fmla="*/ 362563 w 4736377"/>
              <a:gd name="connsiteY3" fmla="*/ 344414 h 4312214"/>
              <a:gd name="connsiteX4" fmla="*/ 1266504 w 4736377"/>
              <a:gd name="connsiteY4" fmla="*/ 30650 h 4312214"/>
              <a:gd name="connsiteX5" fmla="*/ 2760621 w 4736377"/>
              <a:gd name="connsiteY5" fmla="*/ 82944 h 4312214"/>
              <a:gd name="connsiteX6" fmla="*/ 3881210 w 4736377"/>
              <a:gd name="connsiteY6" fmla="*/ 658179 h 4312214"/>
              <a:gd name="connsiteX7" fmla="*/ 4553563 w 4736377"/>
              <a:gd name="connsiteY7" fmla="*/ 1524767 h 4312214"/>
              <a:gd name="connsiteX8" fmla="*/ 4710445 w 4736377"/>
              <a:gd name="connsiteY8" fmla="*/ 2615473 h 4312214"/>
              <a:gd name="connsiteX9" fmla="*/ 4112798 w 4736377"/>
              <a:gd name="connsiteY9" fmla="*/ 3833179 h 4312214"/>
              <a:gd name="connsiteX10" fmla="*/ 3589857 w 4736377"/>
              <a:gd name="connsiteY10" fmla="*/ 3930297 h 4312214"/>
              <a:gd name="connsiteX11" fmla="*/ 3119210 w 4736377"/>
              <a:gd name="connsiteY11" fmla="*/ 4303826 h 4312214"/>
              <a:gd name="connsiteX12" fmla="*/ 2633621 w 4736377"/>
              <a:gd name="connsiteY12" fmla="*/ 4199238 h 4312214"/>
              <a:gd name="connsiteX0" fmla="*/ 153386 w 4736377"/>
              <a:gd name="connsiteY0" fmla="*/ 1592002 h 4306985"/>
              <a:gd name="connsiteX1" fmla="*/ 56269 w 4736377"/>
              <a:gd name="connsiteY1" fmla="*/ 1308120 h 4306985"/>
              <a:gd name="connsiteX2" fmla="*/ 18916 w 4736377"/>
              <a:gd name="connsiteY2" fmla="*/ 777708 h 4306985"/>
              <a:gd name="connsiteX3" fmla="*/ 362563 w 4736377"/>
              <a:gd name="connsiteY3" fmla="*/ 344414 h 4306985"/>
              <a:gd name="connsiteX4" fmla="*/ 1266504 w 4736377"/>
              <a:gd name="connsiteY4" fmla="*/ 30650 h 4306985"/>
              <a:gd name="connsiteX5" fmla="*/ 2760621 w 4736377"/>
              <a:gd name="connsiteY5" fmla="*/ 82944 h 4306985"/>
              <a:gd name="connsiteX6" fmla="*/ 3881210 w 4736377"/>
              <a:gd name="connsiteY6" fmla="*/ 658179 h 4306985"/>
              <a:gd name="connsiteX7" fmla="*/ 4553563 w 4736377"/>
              <a:gd name="connsiteY7" fmla="*/ 1524767 h 4306985"/>
              <a:gd name="connsiteX8" fmla="*/ 4710445 w 4736377"/>
              <a:gd name="connsiteY8" fmla="*/ 2615473 h 4306985"/>
              <a:gd name="connsiteX9" fmla="*/ 4112798 w 4736377"/>
              <a:gd name="connsiteY9" fmla="*/ 3833179 h 4306985"/>
              <a:gd name="connsiteX10" fmla="*/ 3619739 w 4736377"/>
              <a:gd name="connsiteY10" fmla="*/ 4236591 h 4306985"/>
              <a:gd name="connsiteX11" fmla="*/ 3119210 w 4736377"/>
              <a:gd name="connsiteY11" fmla="*/ 4303826 h 4306985"/>
              <a:gd name="connsiteX12" fmla="*/ 2633621 w 4736377"/>
              <a:gd name="connsiteY12" fmla="*/ 4199238 h 4306985"/>
              <a:gd name="connsiteX0" fmla="*/ 153386 w 4736377"/>
              <a:gd name="connsiteY0" fmla="*/ 1592002 h 4321151"/>
              <a:gd name="connsiteX1" fmla="*/ 56269 w 4736377"/>
              <a:gd name="connsiteY1" fmla="*/ 1308120 h 4321151"/>
              <a:gd name="connsiteX2" fmla="*/ 18916 w 4736377"/>
              <a:gd name="connsiteY2" fmla="*/ 777708 h 4321151"/>
              <a:gd name="connsiteX3" fmla="*/ 362563 w 4736377"/>
              <a:gd name="connsiteY3" fmla="*/ 344414 h 4321151"/>
              <a:gd name="connsiteX4" fmla="*/ 1266504 w 4736377"/>
              <a:gd name="connsiteY4" fmla="*/ 30650 h 4321151"/>
              <a:gd name="connsiteX5" fmla="*/ 2760621 w 4736377"/>
              <a:gd name="connsiteY5" fmla="*/ 82944 h 4321151"/>
              <a:gd name="connsiteX6" fmla="*/ 3881210 w 4736377"/>
              <a:gd name="connsiteY6" fmla="*/ 658179 h 4321151"/>
              <a:gd name="connsiteX7" fmla="*/ 4553563 w 4736377"/>
              <a:gd name="connsiteY7" fmla="*/ 1524767 h 4321151"/>
              <a:gd name="connsiteX8" fmla="*/ 4710445 w 4736377"/>
              <a:gd name="connsiteY8" fmla="*/ 2615473 h 4321151"/>
              <a:gd name="connsiteX9" fmla="*/ 4112798 w 4736377"/>
              <a:gd name="connsiteY9" fmla="*/ 3833179 h 4321151"/>
              <a:gd name="connsiteX10" fmla="*/ 3619739 w 4736377"/>
              <a:gd name="connsiteY10" fmla="*/ 4236591 h 4321151"/>
              <a:gd name="connsiteX11" fmla="*/ 3119210 w 4736377"/>
              <a:gd name="connsiteY11" fmla="*/ 4303826 h 4321151"/>
              <a:gd name="connsiteX12" fmla="*/ 2476739 w 4736377"/>
              <a:gd name="connsiteY12" fmla="*/ 4005002 h 4321151"/>
              <a:gd name="connsiteX0" fmla="*/ 153386 w 4736377"/>
              <a:gd name="connsiteY0" fmla="*/ 1592002 h 4309926"/>
              <a:gd name="connsiteX1" fmla="*/ 56269 w 4736377"/>
              <a:gd name="connsiteY1" fmla="*/ 1308120 h 4309926"/>
              <a:gd name="connsiteX2" fmla="*/ 18916 w 4736377"/>
              <a:gd name="connsiteY2" fmla="*/ 777708 h 4309926"/>
              <a:gd name="connsiteX3" fmla="*/ 362563 w 4736377"/>
              <a:gd name="connsiteY3" fmla="*/ 344414 h 4309926"/>
              <a:gd name="connsiteX4" fmla="*/ 1266504 w 4736377"/>
              <a:gd name="connsiteY4" fmla="*/ 30650 h 4309926"/>
              <a:gd name="connsiteX5" fmla="*/ 2760621 w 4736377"/>
              <a:gd name="connsiteY5" fmla="*/ 82944 h 4309926"/>
              <a:gd name="connsiteX6" fmla="*/ 3881210 w 4736377"/>
              <a:gd name="connsiteY6" fmla="*/ 658179 h 4309926"/>
              <a:gd name="connsiteX7" fmla="*/ 4553563 w 4736377"/>
              <a:gd name="connsiteY7" fmla="*/ 1524767 h 4309926"/>
              <a:gd name="connsiteX8" fmla="*/ 4710445 w 4736377"/>
              <a:gd name="connsiteY8" fmla="*/ 2615473 h 4309926"/>
              <a:gd name="connsiteX9" fmla="*/ 4112798 w 4736377"/>
              <a:gd name="connsiteY9" fmla="*/ 3833179 h 4309926"/>
              <a:gd name="connsiteX10" fmla="*/ 3716857 w 4736377"/>
              <a:gd name="connsiteY10" fmla="*/ 4176826 h 4309926"/>
              <a:gd name="connsiteX11" fmla="*/ 3119210 w 4736377"/>
              <a:gd name="connsiteY11" fmla="*/ 4303826 h 4309926"/>
              <a:gd name="connsiteX12" fmla="*/ 2476739 w 4736377"/>
              <a:gd name="connsiteY12" fmla="*/ 4005002 h 4309926"/>
              <a:gd name="connsiteX0" fmla="*/ 153386 w 4717535"/>
              <a:gd name="connsiteY0" fmla="*/ 1592002 h 4312740"/>
              <a:gd name="connsiteX1" fmla="*/ 56269 w 4717535"/>
              <a:gd name="connsiteY1" fmla="*/ 1308120 h 4312740"/>
              <a:gd name="connsiteX2" fmla="*/ 18916 w 4717535"/>
              <a:gd name="connsiteY2" fmla="*/ 777708 h 4312740"/>
              <a:gd name="connsiteX3" fmla="*/ 362563 w 4717535"/>
              <a:gd name="connsiteY3" fmla="*/ 344414 h 4312740"/>
              <a:gd name="connsiteX4" fmla="*/ 1266504 w 4717535"/>
              <a:gd name="connsiteY4" fmla="*/ 30650 h 4312740"/>
              <a:gd name="connsiteX5" fmla="*/ 2760621 w 4717535"/>
              <a:gd name="connsiteY5" fmla="*/ 82944 h 4312740"/>
              <a:gd name="connsiteX6" fmla="*/ 3881210 w 4717535"/>
              <a:gd name="connsiteY6" fmla="*/ 658179 h 4312740"/>
              <a:gd name="connsiteX7" fmla="*/ 4553563 w 4717535"/>
              <a:gd name="connsiteY7" fmla="*/ 1524767 h 4312740"/>
              <a:gd name="connsiteX8" fmla="*/ 4710445 w 4717535"/>
              <a:gd name="connsiteY8" fmla="*/ 2615473 h 4312740"/>
              <a:gd name="connsiteX9" fmla="*/ 4396681 w 4717535"/>
              <a:gd name="connsiteY9" fmla="*/ 3609061 h 4312740"/>
              <a:gd name="connsiteX10" fmla="*/ 3716857 w 4717535"/>
              <a:gd name="connsiteY10" fmla="*/ 4176826 h 4312740"/>
              <a:gd name="connsiteX11" fmla="*/ 3119210 w 4717535"/>
              <a:gd name="connsiteY11" fmla="*/ 4303826 h 4312740"/>
              <a:gd name="connsiteX12" fmla="*/ 2476739 w 4717535"/>
              <a:gd name="connsiteY12" fmla="*/ 4005002 h 4312740"/>
              <a:gd name="connsiteX0" fmla="*/ 408362 w 4725982"/>
              <a:gd name="connsiteY0" fmla="*/ 1980473 h 4312740"/>
              <a:gd name="connsiteX1" fmla="*/ 64716 w 4725982"/>
              <a:gd name="connsiteY1" fmla="*/ 1308120 h 4312740"/>
              <a:gd name="connsiteX2" fmla="*/ 27363 w 4725982"/>
              <a:gd name="connsiteY2" fmla="*/ 777708 h 4312740"/>
              <a:gd name="connsiteX3" fmla="*/ 371010 w 4725982"/>
              <a:gd name="connsiteY3" fmla="*/ 344414 h 4312740"/>
              <a:gd name="connsiteX4" fmla="*/ 1274951 w 4725982"/>
              <a:gd name="connsiteY4" fmla="*/ 30650 h 4312740"/>
              <a:gd name="connsiteX5" fmla="*/ 2769068 w 4725982"/>
              <a:gd name="connsiteY5" fmla="*/ 82944 h 4312740"/>
              <a:gd name="connsiteX6" fmla="*/ 3889657 w 4725982"/>
              <a:gd name="connsiteY6" fmla="*/ 658179 h 4312740"/>
              <a:gd name="connsiteX7" fmla="*/ 4562010 w 4725982"/>
              <a:gd name="connsiteY7" fmla="*/ 1524767 h 4312740"/>
              <a:gd name="connsiteX8" fmla="*/ 4718892 w 4725982"/>
              <a:gd name="connsiteY8" fmla="*/ 2615473 h 4312740"/>
              <a:gd name="connsiteX9" fmla="*/ 4405128 w 4725982"/>
              <a:gd name="connsiteY9" fmla="*/ 3609061 h 4312740"/>
              <a:gd name="connsiteX10" fmla="*/ 3725304 w 4725982"/>
              <a:gd name="connsiteY10" fmla="*/ 4176826 h 4312740"/>
              <a:gd name="connsiteX11" fmla="*/ 3127657 w 4725982"/>
              <a:gd name="connsiteY11" fmla="*/ 4303826 h 4312740"/>
              <a:gd name="connsiteX12" fmla="*/ 2485186 w 4725982"/>
              <a:gd name="connsiteY12" fmla="*/ 4005002 h 4312740"/>
              <a:gd name="connsiteX0" fmla="*/ 480873 w 4798493"/>
              <a:gd name="connsiteY0" fmla="*/ 1980473 h 4312740"/>
              <a:gd name="connsiteX1" fmla="*/ 25168 w 4798493"/>
              <a:gd name="connsiteY1" fmla="*/ 1315591 h 4312740"/>
              <a:gd name="connsiteX2" fmla="*/ 99874 w 4798493"/>
              <a:gd name="connsiteY2" fmla="*/ 777708 h 4312740"/>
              <a:gd name="connsiteX3" fmla="*/ 443521 w 4798493"/>
              <a:gd name="connsiteY3" fmla="*/ 344414 h 4312740"/>
              <a:gd name="connsiteX4" fmla="*/ 1347462 w 4798493"/>
              <a:gd name="connsiteY4" fmla="*/ 30650 h 4312740"/>
              <a:gd name="connsiteX5" fmla="*/ 2841579 w 4798493"/>
              <a:gd name="connsiteY5" fmla="*/ 82944 h 4312740"/>
              <a:gd name="connsiteX6" fmla="*/ 3962168 w 4798493"/>
              <a:gd name="connsiteY6" fmla="*/ 658179 h 4312740"/>
              <a:gd name="connsiteX7" fmla="*/ 4634521 w 4798493"/>
              <a:gd name="connsiteY7" fmla="*/ 1524767 h 4312740"/>
              <a:gd name="connsiteX8" fmla="*/ 4791403 w 4798493"/>
              <a:gd name="connsiteY8" fmla="*/ 2615473 h 4312740"/>
              <a:gd name="connsiteX9" fmla="*/ 4477639 w 4798493"/>
              <a:gd name="connsiteY9" fmla="*/ 3609061 h 4312740"/>
              <a:gd name="connsiteX10" fmla="*/ 3797815 w 4798493"/>
              <a:gd name="connsiteY10" fmla="*/ 4176826 h 4312740"/>
              <a:gd name="connsiteX11" fmla="*/ 3200168 w 4798493"/>
              <a:gd name="connsiteY11" fmla="*/ 4303826 h 4312740"/>
              <a:gd name="connsiteX12" fmla="*/ 2557697 w 4798493"/>
              <a:gd name="connsiteY12" fmla="*/ 4005002 h 4312740"/>
              <a:gd name="connsiteX0" fmla="*/ 502661 w 4820281"/>
              <a:gd name="connsiteY0" fmla="*/ 1980473 h 4312740"/>
              <a:gd name="connsiteX1" fmla="*/ 46956 w 4820281"/>
              <a:gd name="connsiteY1" fmla="*/ 1315591 h 4312740"/>
              <a:gd name="connsiteX2" fmla="*/ 61897 w 4820281"/>
              <a:gd name="connsiteY2" fmla="*/ 680590 h 4312740"/>
              <a:gd name="connsiteX3" fmla="*/ 465309 w 4820281"/>
              <a:gd name="connsiteY3" fmla="*/ 344414 h 4312740"/>
              <a:gd name="connsiteX4" fmla="*/ 1369250 w 4820281"/>
              <a:gd name="connsiteY4" fmla="*/ 30650 h 4312740"/>
              <a:gd name="connsiteX5" fmla="*/ 2863367 w 4820281"/>
              <a:gd name="connsiteY5" fmla="*/ 82944 h 4312740"/>
              <a:gd name="connsiteX6" fmla="*/ 3983956 w 4820281"/>
              <a:gd name="connsiteY6" fmla="*/ 658179 h 4312740"/>
              <a:gd name="connsiteX7" fmla="*/ 4656309 w 4820281"/>
              <a:gd name="connsiteY7" fmla="*/ 1524767 h 4312740"/>
              <a:gd name="connsiteX8" fmla="*/ 4813191 w 4820281"/>
              <a:gd name="connsiteY8" fmla="*/ 2615473 h 4312740"/>
              <a:gd name="connsiteX9" fmla="*/ 4499427 w 4820281"/>
              <a:gd name="connsiteY9" fmla="*/ 3609061 h 4312740"/>
              <a:gd name="connsiteX10" fmla="*/ 3819603 w 4820281"/>
              <a:gd name="connsiteY10" fmla="*/ 4176826 h 4312740"/>
              <a:gd name="connsiteX11" fmla="*/ 3221956 w 4820281"/>
              <a:gd name="connsiteY11" fmla="*/ 4303826 h 4312740"/>
              <a:gd name="connsiteX12" fmla="*/ 2579485 w 4820281"/>
              <a:gd name="connsiteY12" fmla="*/ 4005002 h 4312740"/>
              <a:gd name="connsiteX0" fmla="*/ 506868 w 4824488"/>
              <a:gd name="connsiteY0" fmla="*/ 1970175 h 4302442"/>
              <a:gd name="connsiteX1" fmla="*/ 51163 w 4824488"/>
              <a:gd name="connsiteY1" fmla="*/ 1305293 h 4302442"/>
              <a:gd name="connsiteX2" fmla="*/ 66104 w 4824488"/>
              <a:gd name="connsiteY2" fmla="*/ 670292 h 4302442"/>
              <a:gd name="connsiteX3" fmla="*/ 544222 w 4824488"/>
              <a:gd name="connsiteY3" fmla="*/ 184704 h 4302442"/>
              <a:gd name="connsiteX4" fmla="*/ 1373457 w 4824488"/>
              <a:gd name="connsiteY4" fmla="*/ 20352 h 4302442"/>
              <a:gd name="connsiteX5" fmla="*/ 2867574 w 4824488"/>
              <a:gd name="connsiteY5" fmla="*/ 72646 h 4302442"/>
              <a:gd name="connsiteX6" fmla="*/ 3988163 w 4824488"/>
              <a:gd name="connsiteY6" fmla="*/ 647881 h 4302442"/>
              <a:gd name="connsiteX7" fmla="*/ 4660516 w 4824488"/>
              <a:gd name="connsiteY7" fmla="*/ 1514469 h 4302442"/>
              <a:gd name="connsiteX8" fmla="*/ 4817398 w 4824488"/>
              <a:gd name="connsiteY8" fmla="*/ 2605175 h 4302442"/>
              <a:gd name="connsiteX9" fmla="*/ 4503634 w 4824488"/>
              <a:gd name="connsiteY9" fmla="*/ 3598763 h 4302442"/>
              <a:gd name="connsiteX10" fmla="*/ 3823810 w 4824488"/>
              <a:gd name="connsiteY10" fmla="*/ 4166528 h 4302442"/>
              <a:gd name="connsiteX11" fmla="*/ 3226163 w 4824488"/>
              <a:gd name="connsiteY11" fmla="*/ 4293528 h 4302442"/>
              <a:gd name="connsiteX12" fmla="*/ 2583692 w 4824488"/>
              <a:gd name="connsiteY12" fmla="*/ 3994704 h 4302442"/>
              <a:gd name="connsiteX0" fmla="*/ 506868 w 4824488"/>
              <a:gd name="connsiteY0" fmla="*/ 2109010 h 4441277"/>
              <a:gd name="connsiteX1" fmla="*/ 51163 w 4824488"/>
              <a:gd name="connsiteY1" fmla="*/ 1444128 h 4441277"/>
              <a:gd name="connsiteX2" fmla="*/ 66104 w 4824488"/>
              <a:gd name="connsiteY2" fmla="*/ 809127 h 4441277"/>
              <a:gd name="connsiteX3" fmla="*/ 544222 w 4824488"/>
              <a:gd name="connsiteY3" fmla="*/ 323539 h 4441277"/>
              <a:gd name="connsiteX4" fmla="*/ 1530340 w 4824488"/>
              <a:gd name="connsiteY4" fmla="*/ 2304 h 4441277"/>
              <a:gd name="connsiteX5" fmla="*/ 2867574 w 4824488"/>
              <a:gd name="connsiteY5" fmla="*/ 211481 h 4441277"/>
              <a:gd name="connsiteX6" fmla="*/ 3988163 w 4824488"/>
              <a:gd name="connsiteY6" fmla="*/ 786716 h 4441277"/>
              <a:gd name="connsiteX7" fmla="*/ 4660516 w 4824488"/>
              <a:gd name="connsiteY7" fmla="*/ 1653304 h 4441277"/>
              <a:gd name="connsiteX8" fmla="*/ 4817398 w 4824488"/>
              <a:gd name="connsiteY8" fmla="*/ 2744010 h 4441277"/>
              <a:gd name="connsiteX9" fmla="*/ 4503634 w 4824488"/>
              <a:gd name="connsiteY9" fmla="*/ 3737598 h 4441277"/>
              <a:gd name="connsiteX10" fmla="*/ 3823810 w 4824488"/>
              <a:gd name="connsiteY10" fmla="*/ 4305363 h 4441277"/>
              <a:gd name="connsiteX11" fmla="*/ 3226163 w 4824488"/>
              <a:gd name="connsiteY11" fmla="*/ 4432363 h 4441277"/>
              <a:gd name="connsiteX12" fmla="*/ 2583692 w 4824488"/>
              <a:gd name="connsiteY12" fmla="*/ 4133539 h 4441277"/>
              <a:gd name="connsiteX0" fmla="*/ 506868 w 4824488"/>
              <a:gd name="connsiteY0" fmla="*/ 2154836 h 4487103"/>
              <a:gd name="connsiteX1" fmla="*/ 51163 w 4824488"/>
              <a:gd name="connsiteY1" fmla="*/ 1489954 h 4487103"/>
              <a:gd name="connsiteX2" fmla="*/ 66104 w 4824488"/>
              <a:gd name="connsiteY2" fmla="*/ 854953 h 4487103"/>
              <a:gd name="connsiteX3" fmla="*/ 544222 w 4824488"/>
              <a:gd name="connsiteY3" fmla="*/ 369365 h 4487103"/>
              <a:gd name="connsiteX4" fmla="*/ 1530340 w 4824488"/>
              <a:gd name="connsiteY4" fmla="*/ 48130 h 4487103"/>
              <a:gd name="connsiteX5" fmla="*/ 3002045 w 4824488"/>
              <a:gd name="connsiteY5" fmla="*/ 85484 h 4487103"/>
              <a:gd name="connsiteX6" fmla="*/ 3988163 w 4824488"/>
              <a:gd name="connsiteY6" fmla="*/ 832542 h 4487103"/>
              <a:gd name="connsiteX7" fmla="*/ 4660516 w 4824488"/>
              <a:gd name="connsiteY7" fmla="*/ 1699130 h 4487103"/>
              <a:gd name="connsiteX8" fmla="*/ 4817398 w 4824488"/>
              <a:gd name="connsiteY8" fmla="*/ 2789836 h 4487103"/>
              <a:gd name="connsiteX9" fmla="*/ 4503634 w 4824488"/>
              <a:gd name="connsiteY9" fmla="*/ 3783424 h 4487103"/>
              <a:gd name="connsiteX10" fmla="*/ 3823810 w 4824488"/>
              <a:gd name="connsiteY10" fmla="*/ 4351189 h 4487103"/>
              <a:gd name="connsiteX11" fmla="*/ 3226163 w 4824488"/>
              <a:gd name="connsiteY11" fmla="*/ 4478189 h 4487103"/>
              <a:gd name="connsiteX12" fmla="*/ 2583692 w 4824488"/>
              <a:gd name="connsiteY12" fmla="*/ 4179365 h 4487103"/>
              <a:gd name="connsiteX0" fmla="*/ 506868 w 4822465"/>
              <a:gd name="connsiteY0" fmla="*/ 2146954 h 4479221"/>
              <a:gd name="connsiteX1" fmla="*/ 51163 w 4822465"/>
              <a:gd name="connsiteY1" fmla="*/ 1482072 h 4479221"/>
              <a:gd name="connsiteX2" fmla="*/ 66104 w 4822465"/>
              <a:gd name="connsiteY2" fmla="*/ 847071 h 4479221"/>
              <a:gd name="connsiteX3" fmla="*/ 544222 w 4822465"/>
              <a:gd name="connsiteY3" fmla="*/ 361483 h 4479221"/>
              <a:gd name="connsiteX4" fmla="*/ 1530340 w 4822465"/>
              <a:gd name="connsiteY4" fmla="*/ 40248 h 4479221"/>
              <a:gd name="connsiteX5" fmla="*/ 3002045 w 4822465"/>
              <a:gd name="connsiteY5" fmla="*/ 77602 h 4479221"/>
              <a:gd name="connsiteX6" fmla="*/ 4189869 w 4822465"/>
              <a:gd name="connsiteY6" fmla="*/ 697660 h 4479221"/>
              <a:gd name="connsiteX7" fmla="*/ 4660516 w 4822465"/>
              <a:gd name="connsiteY7" fmla="*/ 1691248 h 4479221"/>
              <a:gd name="connsiteX8" fmla="*/ 4817398 w 4822465"/>
              <a:gd name="connsiteY8" fmla="*/ 2781954 h 4479221"/>
              <a:gd name="connsiteX9" fmla="*/ 4503634 w 4822465"/>
              <a:gd name="connsiteY9" fmla="*/ 3775542 h 4479221"/>
              <a:gd name="connsiteX10" fmla="*/ 3823810 w 4822465"/>
              <a:gd name="connsiteY10" fmla="*/ 4343307 h 4479221"/>
              <a:gd name="connsiteX11" fmla="*/ 3226163 w 4822465"/>
              <a:gd name="connsiteY11" fmla="*/ 4470307 h 4479221"/>
              <a:gd name="connsiteX12" fmla="*/ 2583692 w 4822465"/>
              <a:gd name="connsiteY12" fmla="*/ 4171483 h 4479221"/>
              <a:gd name="connsiteX0" fmla="*/ 506868 w 4859424"/>
              <a:gd name="connsiteY0" fmla="*/ 2146954 h 4479221"/>
              <a:gd name="connsiteX1" fmla="*/ 51163 w 4859424"/>
              <a:gd name="connsiteY1" fmla="*/ 1482072 h 4479221"/>
              <a:gd name="connsiteX2" fmla="*/ 66104 w 4859424"/>
              <a:gd name="connsiteY2" fmla="*/ 847071 h 4479221"/>
              <a:gd name="connsiteX3" fmla="*/ 544222 w 4859424"/>
              <a:gd name="connsiteY3" fmla="*/ 361483 h 4479221"/>
              <a:gd name="connsiteX4" fmla="*/ 1530340 w 4859424"/>
              <a:gd name="connsiteY4" fmla="*/ 40248 h 4479221"/>
              <a:gd name="connsiteX5" fmla="*/ 3002045 w 4859424"/>
              <a:gd name="connsiteY5" fmla="*/ 77602 h 4479221"/>
              <a:gd name="connsiteX6" fmla="*/ 4189869 w 4859424"/>
              <a:gd name="connsiteY6" fmla="*/ 697660 h 4479221"/>
              <a:gd name="connsiteX7" fmla="*/ 4787516 w 4859424"/>
              <a:gd name="connsiteY7" fmla="*/ 1691248 h 4479221"/>
              <a:gd name="connsiteX8" fmla="*/ 4817398 w 4859424"/>
              <a:gd name="connsiteY8" fmla="*/ 2781954 h 4479221"/>
              <a:gd name="connsiteX9" fmla="*/ 4503634 w 4859424"/>
              <a:gd name="connsiteY9" fmla="*/ 3775542 h 4479221"/>
              <a:gd name="connsiteX10" fmla="*/ 3823810 w 4859424"/>
              <a:gd name="connsiteY10" fmla="*/ 4343307 h 4479221"/>
              <a:gd name="connsiteX11" fmla="*/ 3226163 w 4859424"/>
              <a:gd name="connsiteY11" fmla="*/ 4470307 h 4479221"/>
              <a:gd name="connsiteX12" fmla="*/ 2583692 w 4859424"/>
              <a:gd name="connsiteY12" fmla="*/ 4171483 h 4479221"/>
              <a:gd name="connsiteX0" fmla="*/ 506868 w 4859424"/>
              <a:gd name="connsiteY0" fmla="*/ 2146954 h 4453081"/>
              <a:gd name="connsiteX1" fmla="*/ 51163 w 4859424"/>
              <a:gd name="connsiteY1" fmla="*/ 1482072 h 4453081"/>
              <a:gd name="connsiteX2" fmla="*/ 66104 w 4859424"/>
              <a:gd name="connsiteY2" fmla="*/ 847071 h 4453081"/>
              <a:gd name="connsiteX3" fmla="*/ 544222 w 4859424"/>
              <a:gd name="connsiteY3" fmla="*/ 361483 h 4453081"/>
              <a:gd name="connsiteX4" fmla="*/ 1530340 w 4859424"/>
              <a:gd name="connsiteY4" fmla="*/ 40248 h 4453081"/>
              <a:gd name="connsiteX5" fmla="*/ 3002045 w 4859424"/>
              <a:gd name="connsiteY5" fmla="*/ 77602 h 4453081"/>
              <a:gd name="connsiteX6" fmla="*/ 4189869 w 4859424"/>
              <a:gd name="connsiteY6" fmla="*/ 697660 h 4453081"/>
              <a:gd name="connsiteX7" fmla="*/ 4787516 w 4859424"/>
              <a:gd name="connsiteY7" fmla="*/ 1691248 h 4453081"/>
              <a:gd name="connsiteX8" fmla="*/ 4817398 w 4859424"/>
              <a:gd name="connsiteY8" fmla="*/ 2781954 h 4453081"/>
              <a:gd name="connsiteX9" fmla="*/ 4503634 w 4859424"/>
              <a:gd name="connsiteY9" fmla="*/ 3775542 h 4453081"/>
              <a:gd name="connsiteX10" fmla="*/ 3823810 w 4859424"/>
              <a:gd name="connsiteY10" fmla="*/ 4343307 h 4453081"/>
              <a:gd name="connsiteX11" fmla="*/ 3427869 w 4859424"/>
              <a:gd name="connsiteY11" fmla="*/ 4440424 h 4453081"/>
              <a:gd name="connsiteX12" fmla="*/ 2583692 w 4859424"/>
              <a:gd name="connsiteY12" fmla="*/ 4171483 h 4453081"/>
              <a:gd name="connsiteX0" fmla="*/ 506868 w 4859424"/>
              <a:gd name="connsiteY0" fmla="*/ 2146954 h 4444274"/>
              <a:gd name="connsiteX1" fmla="*/ 51163 w 4859424"/>
              <a:gd name="connsiteY1" fmla="*/ 1482072 h 4444274"/>
              <a:gd name="connsiteX2" fmla="*/ 66104 w 4859424"/>
              <a:gd name="connsiteY2" fmla="*/ 847071 h 4444274"/>
              <a:gd name="connsiteX3" fmla="*/ 544222 w 4859424"/>
              <a:gd name="connsiteY3" fmla="*/ 361483 h 4444274"/>
              <a:gd name="connsiteX4" fmla="*/ 1530340 w 4859424"/>
              <a:gd name="connsiteY4" fmla="*/ 40248 h 4444274"/>
              <a:gd name="connsiteX5" fmla="*/ 3002045 w 4859424"/>
              <a:gd name="connsiteY5" fmla="*/ 77602 h 4444274"/>
              <a:gd name="connsiteX6" fmla="*/ 4189869 w 4859424"/>
              <a:gd name="connsiteY6" fmla="*/ 697660 h 4444274"/>
              <a:gd name="connsiteX7" fmla="*/ 4787516 w 4859424"/>
              <a:gd name="connsiteY7" fmla="*/ 1691248 h 4444274"/>
              <a:gd name="connsiteX8" fmla="*/ 4817398 w 4859424"/>
              <a:gd name="connsiteY8" fmla="*/ 2781954 h 4444274"/>
              <a:gd name="connsiteX9" fmla="*/ 4503634 w 4859424"/>
              <a:gd name="connsiteY9" fmla="*/ 3775542 h 4444274"/>
              <a:gd name="connsiteX10" fmla="*/ 4234692 w 4859424"/>
              <a:gd name="connsiteY10" fmla="*/ 4291013 h 4444274"/>
              <a:gd name="connsiteX11" fmla="*/ 3427869 w 4859424"/>
              <a:gd name="connsiteY11" fmla="*/ 4440424 h 4444274"/>
              <a:gd name="connsiteX12" fmla="*/ 2583692 w 4859424"/>
              <a:gd name="connsiteY12" fmla="*/ 4171483 h 4444274"/>
              <a:gd name="connsiteX0" fmla="*/ 506868 w 4845930"/>
              <a:gd name="connsiteY0" fmla="*/ 2146954 h 4444896"/>
              <a:gd name="connsiteX1" fmla="*/ 51163 w 4845930"/>
              <a:gd name="connsiteY1" fmla="*/ 1482072 h 4444896"/>
              <a:gd name="connsiteX2" fmla="*/ 66104 w 4845930"/>
              <a:gd name="connsiteY2" fmla="*/ 847071 h 4444896"/>
              <a:gd name="connsiteX3" fmla="*/ 544222 w 4845930"/>
              <a:gd name="connsiteY3" fmla="*/ 361483 h 4444896"/>
              <a:gd name="connsiteX4" fmla="*/ 1530340 w 4845930"/>
              <a:gd name="connsiteY4" fmla="*/ 40248 h 4444896"/>
              <a:gd name="connsiteX5" fmla="*/ 3002045 w 4845930"/>
              <a:gd name="connsiteY5" fmla="*/ 77602 h 4444896"/>
              <a:gd name="connsiteX6" fmla="*/ 4189869 w 4845930"/>
              <a:gd name="connsiteY6" fmla="*/ 697660 h 4444896"/>
              <a:gd name="connsiteX7" fmla="*/ 4787516 w 4845930"/>
              <a:gd name="connsiteY7" fmla="*/ 1691248 h 4444896"/>
              <a:gd name="connsiteX8" fmla="*/ 4817398 w 4845930"/>
              <a:gd name="connsiteY8" fmla="*/ 2781954 h 4444896"/>
              <a:gd name="connsiteX9" fmla="*/ 4735222 w 4845930"/>
              <a:gd name="connsiteY9" fmla="*/ 3700837 h 4444896"/>
              <a:gd name="connsiteX10" fmla="*/ 4234692 w 4845930"/>
              <a:gd name="connsiteY10" fmla="*/ 4291013 h 4444896"/>
              <a:gd name="connsiteX11" fmla="*/ 3427869 w 4845930"/>
              <a:gd name="connsiteY11" fmla="*/ 4440424 h 4444896"/>
              <a:gd name="connsiteX12" fmla="*/ 2583692 w 4845930"/>
              <a:gd name="connsiteY12" fmla="*/ 4171483 h 4444896"/>
              <a:gd name="connsiteX0" fmla="*/ 506868 w 5034511"/>
              <a:gd name="connsiteY0" fmla="*/ 2146954 h 4444896"/>
              <a:gd name="connsiteX1" fmla="*/ 51163 w 5034511"/>
              <a:gd name="connsiteY1" fmla="*/ 1482072 h 4444896"/>
              <a:gd name="connsiteX2" fmla="*/ 66104 w 5034511"/>
              <a:gd name="connsiteY2" fmla="*/ 847071 h 4444896"/>
              <a:gd name="connsiteX3" fmla="*/ 544222 w 5034511"/>
              <a:gd name="connsiteY3" fmla="*/ 361483 h 4444896"/>
              <a:gd name="connsiteX4" fmla="*/ 1530340 w 5034511"/>
              <a:gd name="connsiteY4" fmla="*/ 40248 h 4444896"/>
              <a:gd name="connsiteX5" fmla="*/ 3002045 w 5034511"/>
              <a:gd name="connsiteY5" fmla="*/ 77602 h 4444896"/>
              <a:gd name="connsiteX6" fmla="*/ 4189869 w 5034511"/>
              <a:gd name="connsiteY6" fmla="*/ 697660 h 4444896"/>
              <a:gd name="connsiteX7" fmla="*/ 4787516 w 5034511"/>
              <a:gd name="connsiteY7" fmla="*/ 1691248 h 4444896"/>
              <a:gd name="connsiteX8" fmla="*/ 5034045 w 5034511"/>
              <a:gd name="connsiteY8" fmla="*/ 2662424 h 4444896"/>
              <a:gd name="connsiteX9" fmla="*/ 4735222 w 5034511"/>
              <a:gd name="connsiteY9" fmla="*/ 3700837 h 4444896"/>
              <a:gd name="connsiteX10" fmla="*/ 4234692 w 5034511"/>
              <a:gd name="connsiteY10" fmla="*/ 4291013 h 4444896"/>
              <a:gd name="connsiteX11" fmla="*/ 3427869 w 5034511"/>
              <a:gd name="connsiteY11" fmla="*/ 4440424 h 4444896"/>
              <a:gd name="connsiteX12" fmla="*/ 2583692 w 5034511"/>
              <a:gd name="connsiteY12" fmla="*/ 4171483 h 4444896"/>
              <a:gd name="connsiteX0" fmla="*/ 506868 w 5041577"/>
              <a:gd name="connsiteY0" fmla="*/ 2146954 h 4444896"/>
              <a:gd name="connsiteX1" fmla="*/ 51163 w 5041577"/>
              <a:gd name="connsiteY1" fmla="*/ 1482072 h 4444896"/>
              <a:gd name="connsiteX2" fmla="*/ 66104 w 5041577"/>
              <a:gd name="connsiteY2" fmla="*/ 847071 h 4444896"/>
              <a:gd name="connsiteX3" fmla="*/ 544222 w 5041577"/>
              <a:gd name="connsiteY3" fmla="*/ 361483 h 4444896"/>
              <a:gd name="connsiteX4" fmla="*/ 1530340 w 5041577"/>
              <a:gd name="connsiteY4" fmla="*/ 40248 h 4444896"/>
              <a:gd name="connsiteX5" fmla="*/ 3002045 w 5041577"/>
              <a:gd name="connsiteY5" fmla="*/ 77602 h 4444896"/>
              <a:gd name="connsiteX6" fmla="*/ 4189869 w 5041577"/>
              <a:gd name="connsiteY6" fmla="*/ 697660 h 4444896"/>
              <a:gd name="connsiteX7" fmla="*/ 4884633 w 5041577"/>
              <a:gd name="connsiteY7" fmla="*/ 1631483 h 4444896"/>
              <a:gd name="connsiteX8" fmla="*/ 5034045 w 5041577"/>
              <a:gd name="connsiteY8" fmla="*/ 2662424 h 4444896"/>
              <a:gd name="connsiteX9" fmla="*/ 4735222 w 5041577"/>
              <a:gd name="connsiteY9" fmla="*/ 3700837 h 4444896"/>
              <a:gd name="connsiteX10" fmla="*/ 4234692 w 5041577"/>
              <a:gd name="connsiteY10" fmla="*/ 4291013 h 4444896"/>
              <a:gd name="connsiteX11" fmla="*/ 3427869 w 5041577"/>
              <a:gd name="connsiteY11" fmla="*/ 4440424 h 4444896"/>
              <a:gd name="connsiteX12" fmla="*/ 2583692 w 5041577"/>
              <a:gd name="connsiteY12" fmla="*/ 4171483 h 4444896"/>
              <a:gd name="connsiteX0" fmla="*/ 506868 w 5076606"/>
              <a:gd name="connsiteY0" fmla="*/ 2146954 h 4444896"/>
              <a:gd name="connsiteX1" fmla="*/ 51163 w 5076606"/>
              <a:gd name="connsiteY1" fmla="*/ 1482072 h 4444896"/>
              <a:gd name="connsiteX2" fmla="*/ 66104 w 5076606"/>
              <a:gd name="connsiteY2" fmla="*/ 847071 h 4444896"/>
              <a:gd name="connsiteX3" fmla="*/ 544222 w 5076606"/>
              <a:gd name="connsiteY3" fmla="*/ 361483 h 4444896"/>
              <a:gd name="connsiteX4" fmla="*/ 1530340 w 5076606"/>
              <a:gd name="connsiteY4" fmla="*/ 40248 h 4444896"/>
              <a:gd name="connsiteX5" fmla="*/ 3002045 w 5076606"/>
              <a:gd name="connsiteY5" fmla="*/ 77602 h 4444896"/>
              <a:gd name="connsiteX6" fmla="*/ 4189869 w 5076606"/>
              <a:gd name="connsiteY6" fmla="*/ 697660 h 4444896"/>
              <a:gd name="connsiteX7" fmla="*/ 4884633 w 5076606"/>
              <a:gd name="connsiteY7" fmla="*/ 1631483 h 4444896"/>
              <a:gd name="connsiteX8" fmla="*/ 5071398 w 5076606"/>
              <a:gd name="connsiteY8" fmla="*/ 2684835 h 4444896"/>
              <a:gd name="connsiteX9" fmla="*/ 4735222 w 5076606"/>
              <a:gd name="connsiteY9" fmla="*/ 3700837 h 4444896"/>
              <a:gd name="connsiteX10" fmla="*/ 4234692 w 5076606"/>
              <a:gd name="connsiteY10" fmla="*/ 4291013 h 4444896"/>
              <a:gd name="connsiteX11" fmla="*/ 3427869 w 5076606"/>
              <a:gd name="connsiteY11" fmla="*/ 4440424 h 4444896"/>
              <a:gd name="connsiteX12" fmla="*/ 2583692 w 5076606"/>
              <a:gd name="connsiteY12" fmla="*/ 4171483 h 4444896"/>
              <a:gd name="connsiteX0" fmla="*/ 506868 w 5074093"/>
              <a:gd name="connsiteY0" fmla="*/ 2146954 h 4444628"/>
              <a:gd name="connsiteX1" fmla="*/ 51163 w 5074093"/>
              <a:gd name="connsiteY1" fmla="*/ 1482072 h 4444628"/>
              <a:gd name="connsiteX2" fmla="*/ 66104 w 5074093"/>
              <a:gd name="connsiteY2" fmla="*/ 847071 h 4444628"/>
              <a:gd name="connsiteX3" fmla="*/ 544222 w 5074093"/>
              <a:gd name="connsiteY3" fmla="*/ 361483 h 4444628"/>
              <a:gd name="connsiteX4" fmla="*/ 1530340 w 5074093"/>
              <a:gd name="connsiteY4" fmla="*/ 40248 h 4444628"/>
              <a:gd name="connsiteX5" fmla="*/ 3002045 w 5074093"/>
              <a:gd name="connsiteY5" fmla="*/ 77602 h 4444628"/>
              <a:gd name="connsiteX6" fmla="*/ 4189869 w 5074093"/>
              <a:gd name="connsiteY6" fmla="*/ 697660 h 4444628"/>
              <a:gd name="connsiteX7" fmla="*/ 4884633 w 5074093"/>
              <a:gd name="connsiteY7" fmla="*/ 1631483 h 4444628"/>
              <a:gd name="connsiteX8" fmla="*/ 5071398 w 5074093"/>
              <a:gd name="connsiteY8" fmla="*/ 2684835 h 4444628"/>
              <a:gd name="connsiteX9" fmla="*/ 4787516 w 5074093"/>
              <a:gd name="connsiteY9" fmla="*/ 3730719 h 4444628"/>
              <a:gd name="connsiteX10" fmla="*/ 4234692 w 5074093"/>
              <a:gd name="connsiteY10" fmla="*/ 4291013 h 4444628"/>
              <a:gd name="connsiteX11" fmla="*/ 3427869 w 5074093"/>
              <a:gd name="connsiteY11" fmla="*/ 4440424 h 4444628"/>
              <a:gd name="connsiteX12" fmla="*/ 2583692 w 5074093"/>
              <a:gd name="connsiteY12" fmla="*/ 4171483 h 4444628"/>
              <a:gd name="connsiteX0" fmla="*/ 512717 w 5079942"/>
              <a:gd name="connsiteY0" fmla="*/ 2138125 h 4435799"/>
              <a:gd name="connsiteX1" fmla="*/ 57012 w 5079942"/>
              <a:gd name="connsiteY1" fmla="*/ 1473243 h 4435799"/>
              <a:gd name="connsiteX2" fmla="*/ 71953 w 5079942"/>
              <a:gd name="connsiteY2" fmla="*/ 838242 h 4435799"/>
              <a:gd name="connsiteX3" fmla="*/ 647766 w 5079942"/>
              <a:gd name="connsiteY3" fmla="*/ 211531 h 4435799"/>
              <a:gd name="connsiteX4" fmla="*/ 1536189 w 5079942"/>
              <a:gd name="connsiteY4" fmla="*/ 31419 h 4435799"/>
              <a:gd name="connsiteX5" fmla="*/ 3007894 w 5079942"/>
              <a:gd name="connsiteY5" fmla="*/ 68773 h 4435799"/>
              <a:gd name="connsiteX6" fmla="*/ 4195718 w 5079942"/>
              <a:gd name="connsiteY6" fmla="*/ 688831 h 4435799"/>
              <a:gd name="connsiteX7" fmla="*/ 4890482 w 5079942"/>
              <a:gd name="connsiteY7" fmla="*/ 1622654 h 4435799"/>
              <a:gd name="connsiteX8" fmla="*/ 5077247 w 5079942"/>
              <a:gd name="connsiteY8" fmla="*/ 2676006 h 4435799"/>
              <a:gd name="connsiteX9" fmla="*/ 4793365 w 5079942"/>
              <a:gd name="connsiteY9" fmla="*/ 3721890 h 4435799"/>
              <a:gd name="connsiteX10" fmla="*/ 4240541 w 5079942"/>
              <a:gd name="connsiteY10" fmla="*/ 4282184 h 4435799"/>
              <a:gd name="connsiteX11" fmla="*/ 3433718 w 5079942"/>
              <a:gd name="connsiteY11" fmla="*/ 4431595 h 4435799"/>
              <a:gd name="connsiteX12" fmla="*/ 2589541 w 5079942"/>
              <a:gd name="connsiteY12" fmla="*/ 4162654 h 4435799"/>
              <a:gd name="connsiteX0" fmla="*/ 512717 w 5079942"/>
              <a:gd name="connsiteY0" fmla="*/ 2262920 h 4560594"/>
              <a:gd name="connsiteX1" fmla="*/ 57012 w 5079942"/>
              <a:gd name="connsiteY1" fmla="*/ 1598038 h 4560594"/>
              <a:gd name="connsiteX2" fmla="*/ 71953 w 5079942"/>
              <a:gd name="connsiteY2" fmla="*/ 963037 h 4560594"/>
              <a:gd name="connsiteX3" fmla="*/ 647766 w 5079942"/>
              <a:gd name="connsiteY3" fmla="*/ 336326 h 4560594"/>
              <a:gd name="connsiteX4" fmla="*/ 1709869 w 5079942"/>
              <a:gd name="connsiteY4" fmla="*/ 4236 h 4560594"/>
              <a:gd name="connsiteX5" fmla="*/ 3007894 w 5079942"/>
              <a:gd name="connsiteY5" fmla="*/ 193568 h 4560594"/>
              <a:gd name="connsiteX6" fmla="*/ 4195718 w 5079942"/>
              <a:gd name="connsiteY6" fmla="*/ 813626 h 4560594"/>
              <a:gd name="connsiteX7" fmla="*/ 4890482 w 5079942"/>
              <a:gd name="connsiteY7" fmla="*/ 1747449 h 4560594"/>
              <a:gd name="connsiteX8" fmla="*/ 5077247 w 5079942"/>
              <a:gd name="connsiteY8" fmla="*/ 2800801 h 4560594"/>
              <a:gd name="connsiteX9" fmla="*/ 4793365 w 5079942"/>
              <a:gd name="connsiteY9" fmla="*/ 3846685 h 4560594"/>
              <a:gd name="connsiteX10" fmla="*/ 4240541 w 5079942"/>
              <a:gd name="connsiteY10" fmla="*/ 4406979 h 4560594"/>
              <a:gd name="connsiteX11" fmla="*/ 3433718 w 5079942"/>
              <a:gd name="connsiteY11" fmla="*/ 4556390 h 4560594"/>
              <a:gd name="connsiteX12" fmla="*/ 2589541 w 5079942"/>
              <a:gd name="connsiteY12" fmla="*/ 4287449 h 4560594"/>
              <a:gd name="connsiteX0" fmla="*/ 512717 w 5079942"/>
              <a:gd name="connsiteY0" fmla="*/ 2275778 h 4573452"/>
              <a:gd name="connsiteX1" fmla="*/ 57012 w 5079942"/>
              <a:gd name="connsiteY1" fmla="*/ 1610896 h 4573452"/>
              <a:gd name="connsiteX2" fmla="*/ 71953 w 5079942"/>
              <a:gd name="connsiteY2" fmla="*/ 975895 h 4573452"/>
              <a:gd name="connsiteX3" fmla="*/ 647766 w 5079942"/>
              <a:gd name="connsiteY3" fmla="*/ 349184 h 4573452"/>
              <a:gd name="connsiteX4" fmla="*/ 1709869 w 5079942"/>
              <a:gd name="connsiteY4" fmla="*/ 17094 h 4573452"/>
              <a:gd name="connsiteX5" fmla="*/ 3105589 w 5079942"/>
              <a:gd name="connsiteY5" fmla="*/ 130438 h 4573452"/>
              <a:gd name="connsiteX6" fmla="*/ 4195718 w 5079942"/>
              <a:gd name="connsiteY6" fmla="*/ 826484 h 4573452"/>
              <a:gd name="connsiteX7" fmla="*/ 4890482 w 5079942"/>
              <a:gd name="connsiteY7" fmla="*/ 1760307 h 4573452"/>
              <a:gd name="connsiteX8" fmla="*/ 5077247 w 5079942"/>
              <a:gd name="connsiteY8" fmla="*/ 2813659 h 4573452"/>
              <a:gd name="connsiteX9" fmla="*/ 4793365 w 5079942"/>
              <a:gd name="connsiteY9" fmla="*/ 3859543 h 4573452"/>
              <a:gd name="connsiteX10" fmla="*/ 4240541 w 5079942"/>
              <a:gd name="connsiteY10" fmla="*/ 4419837 h 4573452"/>
              <a:gd name="connsiteX11" fmla="*/ 3433718 w 5079942"/>
              <a:gd name="connsiteY11" fmla="*/ 4569248 h 4573452"/>
              <a:gd name="connsiteX12" fmla="*/ 2589541 w 5079942"/>
              <a:gd name="connsiteY12" fmla="*/ 4300307 h 4573452"/>
              <a:gd name="connsiteX0" fmla="*/ 459896 w 5027121"/>
              <a:gd name="connsiteY0" fmla="*/ 2275778 h 4573452"/>
              <a:gd name="connsiteX1" fmla="*/ 167016 w 5027121"/>
              <a:gd name="connsiteY1" fmla="*/ 1600041 h 4573452"/>
              <a:gd name="connsiteX2" fmla="*/ 19132 w 5027121"/>
              <a:gd name="connsiteY2" fmla="*/ 975895 h 4573452"/>
              <a:gd name="connsiteX3" fmla="*/ 594945 w 5027121"/>
              <a:gd name="connsiteY3" fmla="*/ 349184 h 4573452"/>
              <a:gd name="connsiteX4" fmla="*/ 1657048 w 5027121"/>
              <a:gd name="connsiteY4" fmla="*/ 17094 h 4573452"/>
              <a:gd name="connsiteX5" fmla="*/ 3052768 w 5027121"/>
              <a:gd name="connsiteY5" fmla="*/ 130438 h 4573452"/>
              <a:gd name="connsiteX6" fmla="*/ 4142897 w 5027121"/>
              <a:gd name="connsiteY6" fmla="*/ 826484 h 4573452"/>
              <a:gd name="connsiteX7" fmla="*/ 4837661 w 5027121"/>
              <a:gd name="connsiteY7" fmla="*/ 1760307 h 4573452"/>
              <a:gd name="connsiteX8" fmla="*/ 5024426 w 5027121"/>
              <a:gd name="connsiteY8" fmla="*/ 2813659 h 4573452"/>
              <a:gd name="connsiteX9" fmla="*/ 4740544 w 5027121"/>
              <a:gd name="connsiteY9" fmla="*/ 3859543 h 4573452"/>
              <a:gd name="connsiteX10" fmla="*/ 4187720 w 5027121"/>
              <a:gd name="connsiteY10" fmla="*/ 4419837 h 4573452"/>
              <a:gd name="connsiteX11" fmla="*/ 3380897 w 5027121"/>
              <a:gd name="connsiteY11" fmla="*/ 4569248 h 4573452"/>
              <a:gd name="connsiteX12" fmla="*/ 2536720 w 5027121"/>
              <a:gd name="connsiteY12" fmla="*/ 4300307 h 4573452"/>
              <a:gd name="connsiteX0" fmla="*/ 314683 w 4881908"/>
              <a:gd name="connsiteY0" fmla="*/ 2275778 h 4573452"/>
              <a:gd name="connsiteX1" fmla="*/ 21803 w 4881908"/>
              <a:gd name="connsiteY1" fmla="*/ 1600041 h 4573452"/>
              <a:gd name="connsiteX2" fmla="*/ 69309 w 4881908"/>
              <a:gd name="connsiteY2" fmla="*/ 867340 h 4573452"/>
              <a:gd name="connsiteX3" fmla="*/ 449732 w 4881908"/>
              <a:gd name="connsiteY3" fmla="*/ 349184 h 4573452"/>
              <a:gd name="connsiteX4" fmla="*/ 1511835 w 4881908"/>
              <a:gd name="connsiteY4" fmla="*/ 17094 h 4573452"/>
              <a:gd name="connsiteX5" fmla="*/ 2907555 w 4881908"/>
              <a:gd name="connsiteY5" fmla="*/ 130438 h 4573452"/>
              <a:gd name="connsiteX6" fmla="*/ 3997684 w 4881908"/>
              <a:gd name="connsiteY6" fmla="*/ 826484 h 4573452"/>
              <a:gd name="connsiteX7" fmla="*/ 4692448 w 4881908"/>
              <a:gd name="connsiteY7" fmla="*/ 1760307 h 4573452"/>
              <a:gd name="connsiteX8" fmla="*/ 4879213 w 4881908"/>
              <a:gd name="connsiteY8" fmla="*/ 2813659 h 4573452"/>
              <a:gd name="connsiteX9" fmla="*/ 4595331 w 4881908"/>
              <a:gd name="connsiteY9" fmla="*/ 3859543 h 4573452"/>
              <a:gd name="connsiteX10" fmla="*/ 4042507 w 4881908"/>
              <a:gd name="connsiteY10" fmla="*/ 4419837 h 4573452"/>
              <a:gd name="connsiteX11" fmla="*/ 3235684 w 4881908"/>
              <a:gd name="connsiteY11" fmla="*/ 4569248 h 4573452"/>
              <a:gd name="connsiteX12" fmla="*/ 2391507 w 4881908"/>
              <a:gd name="connsiteY12" fmla="*/ 4300307 h 4573452"/>
              <a:gd name="connsiteX0" fmla="*/ 323511 w 4890736"/>
              <a:gd name="connsiteY0" fmla="*/ 2270217 h 4567891"/>
              <a:gd name="connsiteX1" fmla="*/ 30631 w 4890736"/>
              <a:gd name="connsiteY1" fmla="*/ 1594480 h 4567891"/>
              <a:gd name="connsiteX2" fmla="*/ 78137 w 4890736"/>
              <a:gd name="connsiteY2" fmla="*/ 861779 h 4567891"/>
              <a:gd name="connsiteX3" fmla="*/ 643095 w 4890736"/>
              <a:gd name="connsiteY3" fmla="*/ 267634 h 4567891"/>
              <a:gd name="connsiteX4" fmla="*/ 1520663 w 4890736"/>
              <a:gd name="connsiteY4" fmla="*/ 11533 h 4567891"/>
              <a:gd name="connsiteX5" fmla="*/ 2916383 w 4890736"/>
              <a:gd name="connsiteY5" fmla="*/ 124877 h 4567891"/>
              <a:gd name="connsiteX6" fmla="*/ 4006512 w 4890736"/>
              <a:gd name="connsiteY6" fmla="*/ 820923 h 4567891"/>
              <a:gd name="connsiteX7" fmla="*/ 4701276 w 4890736"/>
              <a:gd name="connsiteY7" fmla="*/ 1754746 h 4567891"/>
              <a:gd name="connsiteX8" fmla="*/ 4888041 w 4890736"/>
              <a:gd name="connsiteY8" fmla="*/ 2808098 h 4567891"/>
              <a:gd name="connsiteX9" fmla="*/ 4604159 w 4890736"/>
              <a:gd name="connsiteY9" fmla="*/ 3853982 h 4567891"/>
              <a:gd name="connsiteX10" fmla="*/ 4051335 w 4890736"/>
              <a:gd name="connsiteY10" fmla="*/ 4414276 h 4567891"/>
              <a:gd name="connsiteX11" fmla="*/ 3244512 w 4890736"/>
              <a:gd name="connsiteY11" fmla="*/ 4563687 h 4567891"/>
              <a:gd name="connsiteX12" fmla="*/ 2400335 w 4890736"/>
              <a:gd name="connsiteY12" fmla="*/ 4294746 h 456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0736" h="4567891">
                <a:moveTo>
                  <a:pt x="323511" y="2270217"/>
                </a:moveTo>
                <a:cubicBezTo>
                  <a:pt x="286158" y="2196134"/>
                  <a:pt x="71527" y="1829220"/>
                  <a:pt x="30631" y="1594480"/>
                </a:cubicBezTo>
                <a:cubicBezTo>
                  <a:pt x="-10265" y="1359740"/>
                  <a:pt x="-23940" y="1082920"/>
                  <a:pt x="78137" y="861779"/>
                </a:cubicBezTo>
                <a:cubicBezTo>
                  <a:pt x="180214" y="640638"/>
                  <a:pt x="402674" y="409342"/>
                  <a:pt x="643095" y="267634"/>
                </a:cubicBezTo>
                <a:cubicBezTo>
                  <a:pt x="883516" y="125926"/>
                  <a:pt x="1141782" y="35326"/>
                  <a:pt x="1520663" y="11533"/>
                </a:cubicBezTo>
                <a:cubicBezTo>
                  <a:pt x="1899544" y="-12260"/>
                  <a:pt x="2502075" y="-10021"/>
                  <a:pt x="2916383" y="124877"/>
                </a:cubicBezTo>
                <a:cubicBezTo>
                  <a:pt x="3330691" y="259775"/>
                  <a:pt x="3709030" y="549278"/>
                  <a:pt x="4006512" y="820923"/>
                </a:cubicBezTo>
                <a:cubicBezTo>
                  <a:pt x="4303994" y="1092568"/>
                  <a:pt x="4554355" y="1423550"/>
                  <a:pt x="4701276" y="1754746"/>
                </a:cubicBezTo>
                <a:cubicBezTo>
                  <a:pt x="4848198" y="2085942"/>
                  <a:pt x="4904227" y="2458225"/>
                  <a:pt x="4888041" y="2808098"/>
                </a:cubicBezTo>
                <a:cubicBezTo>
                  <a:pt x="4871855" y="3157971"/>
                  <a:pt x="4743610" y="3586286"/>
                  <a:pt x="4604159" y="3853982"/>
                </a:cubicBezTo>
                <a:cubicBezTo>
                  <a:pt x="4464708" y="4121678"/>
                  <a:pt x="4277943" y="4295992"/>
                  <a:pt x="4051335" y="4414276"/>
                </a:cubicBezTo>
                <a:cubicBezTo>
                  <a:pt x="3824727" y="4532560"/>
                  <a:pt x="3519679" y="4583609"/>
                  <a:pt x="3244512" y="4563687"/>
                </a:cubicBezTo>
                <a:cubicBezTo>
                  <a:pt x="2969345" y="4543765"/>
                  <a:pt x="2400335" y="4294746"/>
                  <a:pt x="2400335" y="429474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descr="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83" y="2797812"/>
            <a:ext cx="134792" cy="134792"/>
          </a:xfrm>
          <a:prstGeom prst="rect">
            <a:avLst/>
          </a:prstGeom>
        </p:spPr>
      </p:pic>
      <p:sp>
        <p:nvSpPr>
          <p:cNvPr id="7" name="Oval 6"/>
          <p:cNvSpPr/>
          <p:nvPr/>
        </p:nvSpPr>
        <p:spPr>
          <a:xfrm rot="560051">
            <a:off x="2441832" y="728579"/>
            <a:ext cx="6426174" cy="5696093"/>
          </a:xfrm>
          <a:prstGeom prst="ellipse">
            <a:avLst/>
          </a:prstGeom>
          <a:noFill/>
          <a:ln w="28575" cmpd="sng">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contrast="-40000"/>
                    </a14:imgEffect>
                  </a14:imgLayer>
                </a14:imgProps>
              </a:ext>
            </a:extLst>
          </a:blip>
          <a:stretch>
            <a:fillRect/>
          </a:stretch>
        </p:blipFill>
        <p:spPr>
          <a:xfrm>
            <a:off x="5431694" y="154328"/>
            <a:ext cx="1423560" cy="1067051"/>
          </a:xfrm>
          <a:prstGeom prst="rect">
            <a:avLst/>
          </a:prstGeom>
        </p:spPr>
      </p:pic>
      <mc:AlternateContent xmlns:mc="http://schemas.openxmlformats.org/markup-compatibility/2006" xmlns:a14="http://schemas.microsoft.com/office/drawing/2010/main">
        <mc:Choice Requires="a14">
          <p:sp>
            <p:nvSpPr>
              <p:cNvPr id="11" name="CasellaDiTesto 1">
                <a:extLst>
                  <a:ext uri="{FF2B5EF4-FFF2-40B4-BE49-F238E27FC236}">
                    <a16:creationId xmlns:a16="http://schemas.microsoft.com/office/drawing/2014/main" id="{FEEDADAB-78CD-D340-9C57-D60E43694853}"/>
                  </a:ext>
                </a:extLst>
              </p:cNvPr>
              <p:cNvSpPr txBox="1"/>
              <p:nvPr/>
            </p:nvSpPr>
            <p:spPr>
              <a:xfrm>
                <a:off x="138953" y="191241"/>
                <a:ext cx="3806323" cy="1384995"/>
              </a:xfrm>
              <a:prstGeom prst="rect">
                <a:avLst/>
              </a:prstGeom>
              <a:noFill/>
            </p:spPr>
            <p:txBody>
              <a:bodyPr wrap="square" rtlCol="0">
                <a:spAutoFit/>
              </a:bodyPr>
              <a:lstStyle/>
              <a:p>
                <a:r>
                  <a:rPr lang="it-IT" sz="2800" dirty="0">
                    <a:solidFill>
                      <a:srgbClr val="FFFFFF"/>
                    </a:solidFill>
                    <a:latin typeface="Oswald" pitchFamily="2" charset="77"/>
                  </a:rPr>
                  <a:t>Newton, basandosi sulla forma </a:t>
                </a:r>
                <a14:m>
                  <m:oMath xmlns:m="http://schemas.openxmlformats.org/officeDocument/2006/math">
                    <m:r>
                      <a:rPr lang="it-IT" sz="2800" i="1" dirty="0">
                        <a:solidFill>
                          <a:srgbClr val="FFFFFF"/>
                        </a:solidFill>
                        <a:latin typeface="Cambria Math" panose="02040503050406030204" pitchFamily="18" charset="0"/>
                      </a:rPr>
                      <m:t>𝐹</m:t>
                    </m:r>
                    <m:r>
                      <a:rPr lang="it-IT" sz="2800" i="1" dirty="0">
                        <a:solidFill>
                          <a:srgbClr val="FFFFFF"/>
                        </a:solidFill>
                        <a:latin typeface="Cambria Math" panose="02040503050406030204" pitchFamily="18" charset="0"/>
                      </a:rPr>
                      <m:t>=</m:t>
                    </m:r>
                    <m:r>
                      <a:rPr lang="it-IT" sz="2800" i="1" dirty="0">
                        <a:solidFill>
                          <a:srgbClr val="FFFFFF"/>
                        </a:solidFill>
                        <a:latin typeface="Cambria Math" panose="02040503050406030204" pitchFamily="18" charset="0"/>
                      </a:rPr>
                      <m:t>𝑚𝑎</m:t>
                    </m:r>
                  </m:oMath>
                </a14:m>
                <a:r>
                  <a:rPr lang="it-IT" sz="2800" dirty="0">
                    <a:solidFill>
                      <a:srgbClr val="FFFFFF"/>
                    </a:solidFill>
                    <a:latin typeface="Oswald" pitchFamily="2" charset="77"/>
                  </a:rPr>
                  <a:t> crea la meccanica classica</a:t>
                </a:r>
              </a:p>
            </p:txBody>
          </p:sp>
        </mc:Choice>
        <mc:Fallback xmlns="">
          <p:sp>
            <p:nvSpPr>
              <p:cNvPr id="11" name="CasellaDiTesto 1">
                <a:extLst>
                  <a:ext uri="{FF2B5EF4-FFF2-40B4-BE49-F238E27FC236}">
                    <a16:creationId xmlns:a16="http://schemas.microsoft.com/office/drawing/2014/main" id="{FEEDADAB-78CD-D340-9C57-D60E43694853}"/>
                  </a:ext>
                </a:extLst>
              </p:cNvPr>
              <p:cNvSpPr txBox="1">
                <a:spLocks noRot="1" noChangeAspect="1" noMove="1" noResize="1" noEditPoints="1" noAdjustHandles="1" noChangeArrowheads="1" noChangeShapeType="1" noTextEdit="1"/>
              </p:cNvSpPr>
              <p:nvPr/>
            </p:nvSpPr>
            <p:spPr>
              <a:xfrm>
                <a:off x="138953" y="191241"/>
                <a:ext cx="3806323" cy="1384995"/>
              </a:xfrm>
              <a:prstGeom prst="rect">
                <a:avLst/>
              </a:prstGeom>
              <a:blipFill>
                <a:blip r:embed="rId7"/>
                <a:stretch>
                  <a:fillRect l="-3322" t="-3636" b="-10909"/>
                </a:stretch>
              </a:blipFill>
            </p:spPr>
            <p:txBody>
              <a:bodyPr/>
              <a:lstStyle/>
              <a:p>
                <a:r>
                  <a:rPr lang="en-US">
                    <a:noFill/>
                  </a:rPr>
                  <a:t> </a:t>
                </a:r>
              </a:p>
            </p:txBody>
          </p:sp>
        </mc:Fallback>
      </mc:AlternateContent>
      <p:sp>
        <p:nvSpPr>
          <p:cNvPr id="12" name="CasellaDiTesto 1">
            <a:extLst>
              <a:ext uri="{FF2B5EF4-FFF2-40B4-BE49-F238E27FC236}">
                <a16:creationId xmlns:a16="http://schemas.microsoft.com/office/drawing/2014/main" id="{1896025A-19E4-0541-BDAB-E69309CE355A}"/>
              </a:ext>
            </a:extLst>
          </p:cNvPr>
          <p:cNvSpPr txBox="1"/>
          <p:nvPr/>
        </p:nvSpPr>
        <p:spPr>
          <a:xfrm>
            <a:off x="0" y="3910485"/>
            <a:ext cx="2478440" cy="1569660"/>
          </a:xfrm>
          <a:prstGeom prst="rect">
            <a:avLst/>
          </a:prstGeom>
          <a:noFill/>
        </p:spPr>
        <p:txBody>
          <a:bodyPr wrap="square" rtlCol="0">
            <a:spAutoFit/>
          </a:bodyPr>
          <a:lstStyle/>
          <a:p>
            <a:pPr algn="r"/>
            <a:r>
              <a:rPr lang="it-IT" sz="2400" dirty="0">
                <a:solidFill>
                  <a:srgbClr val="FFFFFF"/>
                </a:solidFill>
                <a:latin typeface="Oswald" pitchFamily="2" charset="77"/>
              </a:rPr>
              <a:t>Intuisce poi la forma particolare assunta dalla forza gravitazionale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14064A-2574-254D-A8A7-0211953364FA}"/>
                  </a:ext>
                </a:extLst>
              </p:cNvPr>
              <p:cNvSpPr txBox="1"/>
              <p:nvPr/>
            </p:nvSpPr>
            <p:spPr>
              <a:xfrm>
                <a:off x="138953" y="5651157"/>
                <a:ext cx="2367828" cy="1125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dirty="0" smtClean="0">
                          <a:solidFill>
                            <a:schemeClr val="bg1"/>
                          </a:solidFill>
                          <a:latin typeface="Cambria Math" panose="02040503050406030204" pitchFamily="18" charset="0"/>
                        </a:rPr>
                        <m:t>𝐹</m:t>
                      </m:r>
                      <m:r>
                        <a:rPr lang="en-US" sz="3600" i="1" dirty="0" smtClean="0">
                          <a:solidFill>
                            <a:schemeClr val="bg1"/>
                          </a:solidFill>
                          <a:latin typeface="Cambria Math" panose="02040503050406030204" pitchFamily="18" charset="0"/>
                        </a:rPr>
                        <m:t>=</m:t>
                      </m:r>
                      <m:r>
                        <a:rPr lang="en-US" sz="3600" b="0" i="1" dirty="0" smtClean="0">
                          <a:solidFill>
                            <a:schemeClr val="bg1"/>
                          </a:solidFill>
                          <a:latin typeface="Cambria Math" panose="02040503050406030204" pitchFamily="18" charset="0"/>
                        </a:rPr>
                        <m:t>𝐺</m:t>
                      </m:r>
                      <m:f>
                        <m:fPr>
                          <m:ctrlPr>
                            <a:rPr lang="en-US" sz="3600" b="0" i="1" dirty="0" smtClean="0">
                              <a:solidFill>
                                <a:schemeClr val="bg1"/>
                              </a:solidFill>
                              <a:latin typeface="Cambria Math" panose="02040503050406030204" pitchFamily="18" charset="0"/>
                            </a:rPr>
                          </m:ctrlPr>
                        </m:fPr>
                        <m:num>
                          <m:r>
                            <a:rPr lang="en-US" sz="3600" b="0" i="1" dirty="0" smtClean="0">
                              <a:solidFill>
                                <a:schemeClr val="bg1"/>
                              </a:solidFill>
                              <a:latin typeface="Cambria Math" panose="02040503050406030204" pitchFamily="18" charset="0"/>
                            </a:rPr>
                            <m:t>𝑚𝑀</m:t>
                          </m:r>
                        </m:num>
                        <m:den>
                          <m:sSup>
                            <m:sSupPr>
                              <m:ctrlPr>
                                <a:rPr lang="en-US" sz="3600" b="0" i="1" dirty="0" smtClean="0">
                                  <a:solidFill>
                                    <a:schemeClr val="bg1"/>
                                  </a:solidFill>
                                  <a:latin typeface="Cambria Math" panose="02040503050406030204" pitchFamily="18" charset="0"/>
                                </a:rPr>
                              </m:ctrlPr>
                            </m:sSupPr>
                            <m:e>
                              <m:r>
                                <a:rPr lang="en-US" sz="3600" b="0" i="1" dirty="0" smtClean="0">
                                  <a:solidFill>
                                    <a:schemeClr val="bg1"/>
                                  </a:solidFill>
                                  <a:latin typeface="Cambria Math" panose="02040503050406030204" pitchFamily="18" charset="0"/>
                                </a:rPr>
                                <m:t>𝑟</m:t>
                              </m:r>
                            </m:e>
                            <m:sup>
                              <m:r>
                                <a:rPr lang="en-US" sz="3600" b="0" i="1" dirty="0" smtClean="0">
                                  <a:solidFill>
                                    <a:schemeClr val="bg1"/>
                                  </a:solidFill>
                                  <a:latin typeface="Cambria Math" panose="02040503050406030204" pitchFamily="18" charset="0"/>
                                </a:rPr>
                                <m:t>2</m:t>
                              </m:r>
                            </m:sup>
                          </m:sSup>
                        </m:den>
                      </m:f>
                    </m:oMath>
                  </m:oMathPara>
                </a14:m>
                <a:endParaRPr lang="en-US" sz="3600" dirty="0">
                  <a:solidFill>
                    <a:schemeClr val="bg1"/>
                  </a:solidFill>
                </a:endParaRPr>
              </a:p>
            </p:txBody>
          </p:sp>
        </mc:Choice>
        <mc:Fallback xmlns="">
          <p:sp>
            <p:nvSpPr>
              <p:cNvPr id="13" name="TextBox 12">
                <a:extLst>
                  <a:ext uri="{FF2B5EF4-FFF2-40B4-BE49-F238E27FC236}">
                    <a16:creationId xmlns:a16="http://schemas.microsoft.com/office/drawing/2014/main" id="{4614064A-2574-254D-A8A7-0211953364FA}"/>
                  </a:ext>
                </a:extLst>
              </p:cNvPr>
              <p:cNvSpPr txBox="1">
                <a:spLocks noRot="1" noChangeAspect="1" noMove="1" noResize="1" noEditPoints="1" noAdjustHandles="1" noChangeArrowheads="1" noChangeShapeType="1" noTextEdit="1"/>
              </p:cNvSpPr>
              <p:nvPr/>
            </p:nvSpPr>
            <p:spPr>
              <a:xfrm>
                <a:off x="138953" y="5651157"/>
                <a:ext cx="2367828" cy="1125886"/>
              </a:xfrm>
              <a:prstGeom prst="rect">
                <a:avLst/>
              </a:prstGeom>
              <a:blipFill>
                <a:blip r:embed="rId8"/>
                <a:stretch>
                  <a:fillRect b="-4444"/>
                </a:stretch>
              </a:blipFill>
            </p:spPr>
            <p:txBody>
              <a:bodyPr/>
              <a:lstStyle/>
              <a:p>
                <a:r>
                  <a:rPr lang="en-US">
                    <a:noFill/>
                  </a:rPr>
                  <a:t> </a:t>
                </a:r>
              </a:p>
            </p:txBody>
          </p:sp>
        </mc:Fallback>
      </mc:AlternateContent>
    </p:spTree>
    <p:extLst>
      <p:ext uri="{BB962C8B-B14F-4D97-AF65-F5344CB8AC3E}">
        <p14:creationId xmlns:p14="http://schemas.microsoft.com/office/powerpoint/2010/main" val="3606803914"/>
      </p:ext>
    </p:extLst>
  </p:cSld>
  <p:clrMapOvr>
    <a:masterClrMapping/>
  </p:clrMapOvr>
  <mc:AlternateContent xmlns:mc="http://schemas.openxmlformats.org/markup-compatibility/2006" xmlns:p14="http://schemas.microsoft.com/office/powerpoint/2010/main">
    <mc:Choice Requires="p14">
      <p:transition spd="slow" p14:dur="23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18 0.00023 C -0.01285 -0.01412 -0.02553 -0.02848 -0.03577 -0.04145 C -0.04602 -0.05441 -0.05453 -0.06645 -0.06165 -0.07756 C -0.06876 -0.08868 -0.07415 -0.0984 -0.07831 -0.1079 C -0.08248 -0.11739 -0.08613 -0.12735 -0.087 -0.13499 C -0.08787 -0.14263 -0.08613 -0.1498 -0.0837 -0.15374 C -0.08127 -0.15768 -0.07693 -0.1586 -0.07276 -0.15907 C -0.06859 -0.15953 -0.06373 -0.15883 -0.05817 -0.15629 C -0.05262 -0.15374 -0.04758 -0.15096 -0.03959 -0.14425 C -0.03161 -0.13753 -0.02258 -0.12827 -0.01025 -0.11554 C 0.00208 -0.1028 0.0191 -0.08497 0.0342 -0.06854 C 0.04931 -0.0521 0.07223 -0.02593 0.08074 -0.01644 C 0.08925 -0.00695 0.08473 -0.01204 0.08543 -0.01111 " pathEditMode="relative" ptsTypes="aaaaaaaaaaaaA">
                                      <p:cBhvr>
                                        <p:cTn id="24" dur="5000" fill="hold"/>
                                        <p:tgtEl>
                                          <p:spTgt spid="3"/>
                                        </p:tgtEl>
                                        <p:attrNameLst>
                                          <p:attrName>ppt_x</p:attrName>
                                          <p:attrName>ppt_y</p:attrName>
                                        </p:attrNameLst>
                                      </p:cBhvr>
                                    </p:animMotion>
                                  </p:childTnLst>
                                </p:cTn>
                              </p:par>
                              <p:par>
                                <p:cTn id="25" presetID="10" presetClass="entr" presetSubtype="0" fill="hold" grpId="0" nodeType="withEffect">
                                  <p:stCondLst>
                                    <p:cond delay="2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8543 -0.01111 C 0.0797 -0.01181 0.07397 -0.01227 0.06581 -0.0125 C 0.05765 -0.01273 0.04428 -0.0132 0.03594 -0.0125 C 0.02761 -0.01181 0.02205 -0.00995 0.0158 -0.00764 C 0.00955 -0.00532 0.00122 -0.00046 -0.00174 0.00093 " pathEditMode="relative" ptsTypes="aaaaA">
                                      <p:cBhvr>
                                        <p:cTn id="31" dur="2000" fill="hold"/>
                                        <p:tgtEl>
                                          <p:spTgt spid="3"/>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0174 0.00093 C -0.00972 -0.00602 -0.01806 -0.0125 -0.02569 -0.02176 C -0.03333 -0.03102 -0.04132 -0.04444 -0.04792 -0.05416 C -0.05451 -0.06389 -0.06042 -0.06574 -0.0658 -0.08009 C -0.07118 -0.09444 -0.0783 -0.12245 -0.08038 -0.14051 C -0.08247 -0.15856 -0.0816 -0.17222 -0.07865 -0.18912 C -0.07569 -0.20602 -0.07083 -0.22685 -0.06215 -0.24213 C -0.05347 -0.2574 -0.04028 -0.27014 -0.02622 -0.28125 C -0.01215 -0.29236 0.00226 -0.30278 0.02187 -0.30879 C 0.04149 -0.31481 0.06753 -0.31852 0.09149 -0.31736 C 0.11545 -0.3162 0.14496 -0.30995 0.16597 -0.30139 C 0.18698 -0.29282 0.20295 -0.28264 0.21771 -0.26574 C 0.23246 -0.24884 0.24635 -0.22129 0.25451 -0.19977 C 0.26267 -0.17824 0.26458 -0.15625 0.26632 -0.13727 C 0.26806 -0.11828 0.26736 -0.10301 0.26528 -0.08634 C 0.26319 -0.06967 0.25729 -0.0493 0.25399 -0.0375 C 0.25069 -0.02569 0.24809 -0.02037 0.24549 -0.01528 " pathEditMode="relative" rAng="0" ptsTypes="aaaaaaaaaaaaaaaaa">
                                      <p:cBhvr>
                                        <p:cTn id="35" dur="2000" fill="hold"/>
                                        <p:tgtEl>
                                          <p:spTgt spid="3"/>
                                        </p:tgtEl>
                                        <p:attrNameLst>
                                          <p:attrName>ppt_x</p:attrName>
                                          <p:attrName>ppt_y</p:attrName>
                                        </p:attrNameLst>
                                      </p:cBhvr>
                                      <p:rCtr x="9444" y="-15972"/>
                                    </p:animMotion>
                                  </p:childTnLst>
                                </p:cTn>
                              </p:par>
                              <p:par>
                                <p:cTn id="36" presetID="10" presetClass="entr" presetSubtype="0" fill="hold" grpId="0" nodeType="withEffect">
                                  <p:stCondLst>
                                    <p:cond delay="10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3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24553 -0.01529 C 0.23563 -0.02085 0.22591 -0.02618 0.21428 -0.03081 C 0.20264 -0.03544 0.19014 -0.03984 0.17607 -0.04262 C 0.16201 -0.0454 0.14308 -0.04702 0.12971 -0.04725 C 0.11634 -0.04748 0.10853 -0.04632 0.09585 -0.04378 C 0.08318 -0.04123 0.06685 -0.0366 0.054 -0.03197 C 0.04115 -0.02733 0.02796 -0.02247 0.01841 -0.01645 C 0.00886 -0.01043 0.00295 -0.00348 -0.00295 0.0037 " pathEditMode="relative" ptsTypes="aaaaaaaA">
                                      <p:cBhvr>
                                        <p:cTn id="42" dur="2000" fill="hold"/>
                                        <p:tgtEl>
                                          <p:spTgt spid="3"/>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9.40646E-7 -4.60523E-6 C -0.0059 -0.01319 -0.01162 -0.02616 -0.01648 -0.03959 C -0.02134 -0.05302 -0.02655 -0.06737 -0.02967 -0.08126 C -0.0328 -0.09516 -0.03436 -0.10882 -0.03523 -0.12294 C -0.03609 -0.13706 -0.03644 -0.15304 -0.03523 -0.16647 C -0.03401 -0.1799 -0.03228 -0.19055 -0.02742 -0.20398 C -0.02256 -0.21741 -0.01475 -0.23315 -0.00555 -0.24658 C 0.00365 -0.26001 0.01528 -0.27437 0.02795 -0.28525 C 0.04062 -0.29613 0.05398 -0.30539 0.07012 -0.31234 C 0.08626 -0.31928 0.10292 -0.32415 0.12479 -0.32692 C 0.14666 -0.3297 0.17876 -0.33017 0.20115 -0.32901 C 0.22354 -0.32785 0.24784 -0.32137 0.25894 -0.31951 C 0.27005 -0.31766 0.25738 -0.32252 0.26831 -0.31743 C 0.27925 -0.31234 0.30754 -0.30007 0.32437 -0.28826 C 0.34121 -0.27645 0.35214 -0.2658 0.36967 -0.24658 C 0.3872 -0.22736 0.41236 -0.19981 0.42972 -0.17272 C 0.44707 -0.14563 0.46252 -0.11345 0.47345 -0.08427 C 0.48438 -0.0551 0.49115 -0.02685 0.49532 0.00209 C 0.49948 0.03103 0.49966 0.06159 0.49844 0.08938 C 0.49723 0.11716 0.49289 0.14402 0.48751 0.16856 C 0.48213 0.1931 0.47345 0.2188 0.46634 0.2371 C 0.45922 0.25539 0.45193 0.26673 0.44447 0.27785 C 0.43701 0.28896 0.42902 0.2966 0.42121 0.30378 C 0.4134 0.31096 0.40715 0.31628 0.39778 0.32137 C 0.38841 0.32647 0.37609 0.3311 0.36498 0.33388 C 0.35387 0.33666 0.3419 0.33828 0.33149 0.33805 C 0.32107 0.33781 0.31188 0.3355 0.3025 0.33295 C 0.29313 0.3304 0.2848 0.32739 0.27526 0.32346 C 0.26571 0.31952 0.25287 0.31327 0.24488 0.30887 C 0.2369 0.30447 0.23187 0.3003 0.22684 0.29637 " pathEditMode="relative" ptsTypes="aaaaaaaaaaaaaaaaaaaaaaaaaaaaaA">
                                      <p:cBhvr>
                                        <p:cTn id="46" dur="2000" fill="hold"/>
                                        <p:tgtEl>
                                          <p:spTgt spid="3"/>
                                        </p:tgtEl>
                                        <p:attrNameLst>
                                          <p:attrName>ppt_x</p:attrName>
                                          <p:attrName>ppt_y</p:attrName>
                                        </p:attrNameLst>
                                      </p:cBhvr>
                                    </p:animMotion>
                                  </p:childTnLst>
                                </p:cTn>
                              </p:par>
                              <p:par>
                                <p:cTn id="47" presetID="10" presetClass="entr" presetSubtype="0" fill="hold" grpId="0" nodeType="withEffect">
                                  <p:stCondLst>
                                    <p:cond delay="5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3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22687 0.29636 C 0.22583 0.28409 0.226 0.24913 0.22062 0.2225 C 0.21524 0.19588 0.20865 0.16439 0.19476 0.1366 C 0.18087 0.10882 0.15918 0.07733 0.13782 0.05626 C 0.11647 0.03519 0.08957 0.01945 0.06648 0.00972 C 0.0434 7.20074E-7 0.01285 -0.00023 -0.00121 -0.00278 " pathEditMode="relative" rAng="0" ptsTypes="aaaaaa">
                                      <p:cBhvr>
                                        <p:cTn id="53" dur="2000" fill="hold"/>
                                        <p:tgtEl>
                                          <p:spTgt spid="3"/>
                                        </p:tgtEl>
                                        <p:attrNameLst>
                                          <p:attrName>ppt_x</p:attrName>
                                          <p:attrName>ppt_y</p:attrName>
                                        </p:attrNameLst>
                                      </p:cBhvr>
                                      <p:rCtr x="-11404" y="-14957"/>
                                    </p:animMotion>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36286E-6 -0.00046 C 0.00139 -0.02036 0.00278 -0.03933 0.00539 -0.05923 C 0.00799 -0.07936 0.00782 -0.09741 0.01529 -0.11939 C 0.02276 -0.14137 0.03509 -0.16705 0.0502 -0.19181 C 0.06532 -0.2161 0.07713 -0.24688 0.10648 -0.26654 C 0.13584 -0.28598 0.18708 -0.30495 0.22582 -0.30796 C 0.26559 -0.31097 0.30103 -0.30565 0.34237 -0.28459 C 0.38319 -0.26354 0.43408 -0.22952 0.47091 -0.18232 C 0.50756 -0.1342 0.54786 -0.06849 0.56314 0.00116 C 0.57843 0.07173 0.57912 0.16751 0.56193 0.23855 C 0.54473 0.30888 0.50495 0.37899 0.45979 0.42527 C 0.41446 0.47154 0.35279 0.5081 0.28956 0.51643 C 0.22634 0.52499 0.14088 0.51249 0.08008 0.47663 C 0.01928 0.44054 -0.04169 0.37251 -0.07556 0.30102 C -0.10943 0.22952 -0.12906 0.12656 -0.12367 0.04743 C -0.11829 -0.03193 -0.0832 -0.11731 -0.0436 -0.17446 C -0.00399 -0.23161 0.05958 -0.27372 0.1143 -0.29616 C 0.16884 -0.3186 0.24857 -0.3068 0.28401 -0.30958 " pathEditMode="relative" rAng="0" ptsTypes="aaaaaaaaaaaaaaaaaa">
                                      <p:cBhvr>
                                        <p:cTn id="57" dur="5000" fill="hold"/>
                                        <p:tgtEl>
                                          <p:spTgt spid="3"/>
                                        </p:tgtEl>
                                        <p:attrNameLst>
                                          <p:attrName>ppt_x</p:attrName>
                                          <p:attrName>ppt_y</p:attrName>
                                        </p:attrNameLst>
                                      </p:cBhvr>
                                      <p:rCtr x="22494" y="10366"/>
                                    </p:animMotion>
                                  </p:childTnLst>
                                </p:cTn>
                              </p:par>
                              <p:par>
                                <p:cTn id="58" presetID="10" presetClass="entr" presetSubtype="0" fill="hold" grpId="0" nodeType="withEffect">
                                  <p:stCondLst>
                                    <p:cond delay="100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xit" presetSubtype="0" fill="hold" grpId="1" nodeType="withEffect">
                                  <p:stCondLst>
                                    <p:cond delay="200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200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1" nodeType="withEffect">
                                  <p:stCondLst>
                                    <p:cond delay="200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400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A37C62-6845-B14A-BF2E-94F9DB429F08}"/>
              </a:ext>
            </a:extLst>
          </p:cNvPr>
          <p:cNvSpPr>
            <a:spLocks noGrp="1"/>
          </p:cNvSpPr>
          <p:nvPr>
            <p:ph type="sldNum" sz="quarter" idx="12"/>
          </p:nvPr>
        </p:nvSpPr>
        <p:spPr/>
        <p:txBody>
          <a:bodyPr/>
          <a:lstStyle/>
          <a:p>
            <a:fld id="{1744BE55-CFB6-3249-9653-5A6C656DA5B0}" type="slidenum">
              <a:rPr lang="en-US" smtClean="0"/>
              <a:pPr/>
              <a:t>24</a:t>
            </a:fld>
            <a:endParaRPr lang="en-US"/>
          </a:p>
        </p:txBody>
      </p:sp>
      <p:sp>
        <p:nvSpPr>
          <p:cNvPr id="3" name="CasellaDiTesto 1">
            <a:extLst>
              <a:ext uri="{FF2B5EF4-FFF2-40B4-BE49-F238E27FC236}">
                <a16:creationId xmlns:a16="http://schemas.microsoft.com/office/drawing/2014/main" id="{6A265392-A56D-9548-B33D-69A83F20E6F8}"/>
              </a:ext>
            </a:extLst>
          </p:cNvPr>
          <p:cNvSpPr txBox="1"/>
          <p:nvPr/>
        </p:nvSpPr>
        <p:spPr>
          <a:xfrm>
            <a:off x="462337" y="133473"/>
            <a:ext cx="2938409" cy="954107"/>
          </a:xfrm>
          <a:prstGeom prst="rect">
            <a:avLst/>
          </a:prstGeom>
          <a:noFill/>
        </p:spPr>
        <p:txBody>
          <a:bodyPr wrap="square" rtlCol="0">
            <a:spAutoFit/>
          </a:bodyPr>
          <a:lstStyle/>
          <a:p>
            <a:r>
              <a:rPr lang="it-IT" sz="2800" dirty="0">
                <a:solidFill>
                  <a:srgbClr val="FFFFFF"/>
                </a:solidFill>
                <a:latin typeface="Oswald" pitchFamily="2" charset="77"/>
              </a:rPr>
              <a:t>Pareva tutto risolto: un trionfo assoluto</a:t>
            </a:r>
          </a:p>
        </p:txBody>
      </p:sp>
      <p:sp>
        <p:nvSpPr>
          <p:cNvPr id="6" name="CasellaDiTesto 1">
            <a:extLst>
              <a:ext uri="{FF2B5EF4-FFF2-40B4-BE49-F238E27FC236}">
                <a16:creationId xmlns:a16="http://schemas.microsoft.com/office/drawing/2014/main" id="{F232B7AF-ED28-3B40-BD11-4DCC2D02DC65}"/>
              </a:ext>
            </a:extLst>
          </p:cNvPr>
          <p:cNvSpPr txBox="1"/>
          <p:nvPr/>
        </p:nvSpPr>
        <p:spPr>
          <a:xfrm>
            <a:off x="5527497" y="191241"/>
            <a:ext cx="3308278" cy="830997"/>
          </a:xfrm>
          <a:prstGeom prst="rect">
            <a:avLst/>
          </a:prstGeom>
          <a:noFill/>
        </p:spPr>
        <p:txBody>
          <a:bodyPr wrap="square" rtlCol="0">
            <a:spAutoFit/>
          </a:bodyPr>
          <a:lstStyle/>
          <a:p>
            <a:pPr algn="r"/>
            <a:r>
              <a:rPr lang="it-IT" sz="2400" dirty="0">
                <a:solidFill>
                  <a:srgbClr val="FFFFFF"/>
                </a:solidFill>
                <a:latin typeface="Oswald" pitchFamily="2" charset="77"/>
              </a:rPr>
              <a:t>C'era però un punto irrisolto, spinosissimo… </a:t>
            </a:r>
          </a:p>
        </p:txBody>
      </p:sp>
      <p:pic>
        <p:nvPicPr>
          <p:cNvPr id="5122" name="Picture 2" descr="Image result for giudizio universale">
            <a:extLst>
              <a:ext uri="{FF2B5EF4-FFF2-40B4-BE49-F238E27FC236}">
                <a16:creationId xmlns:a16="http://schemas.microsoft.com/office/drawing/2014/main" id="{D125BF49-BD0A-2446-AC7A-AE1EFC889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30" y="1204012"/>
            <a:ext cx="8209052" cy="369834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1">
            <a:extLst>
              <a:ext uri="{FF2B5EF4-FFF2-40B4-BE49-F238E27FC236}">
                <a16:creationId xmlns:a16="http://schemas.microsoft.com/office/drawing/2014/main" id="{67DC3DEB-BB92-B343-A9A7-B21FE26737CE}"/>
              </a:ext>
            </a:extLst>
          </p:cNvPr>
          <p:cNvSpPr txBox="1"/>
          <p:nvPr/>
        </p:nvSpPr>
        <p:spPr>
          <a:xfrm>
            <a:off x="544530" y="5049570"/>
            <a:ext cx="8291245" cy="461665"/>
          </a:xfrm>
          <a:prstGeom prst="rect">
            <a:avLst/>
          </a:prstGeom>
          <a:noFill/>
        </p:spPr>
        <p:txBody>
          <a:bodyPr wrap="square" rtlCol="0">
            <a:spAutoFit/>
          </a:bodyPr>
          <a:lstStyle/>
          <a:p>
            <a:pPr algn="r"/>
            <a:r>
              <a:rPr lang="it-IT" sz="2400" dirty="0">
                <a:solidFill>
                  <a:srgbClr val="FFFFFF"/>
                </a:solidFill>
                <a:latin typeface="Oswald" pitchFamily="2" charset="77"/>
              </a:rPr>
              <a:t>Il concetto di azione a distanza!</a:t>
            </a:r>
          </a:p>
        </p:txBody>
      </p:sp>
      <p:sp>
        <p:nvSpPr>
          <p:cNvPr id="9" name="CasellaDiTesto 1">
            <a:extLst>
              <a:ext uri="{FF2B5EF4-FFF2-40B4-BE49-F238E27FC236}">
                <a16:creationId xmlns:a16="http://schemas.microsoft.com/office/drawing/2014/main" id="{E65744C0-B62F-6A4C-8E49-EF93F209FCBA}"/>
              </a:ext>
            </a:extLst>
          </p:cNvPr>
          <p:cNvSpPr txBox="1"/>
          <p:nvPr/>
        </p:nvSpPr>
        <p:spPr>
          <a:xfrm>
            <a:off x="462338" y="5658444"/>
            <a:ext cx="2643934" cy="461665"/>
          </a:xfrm>
          <a:prstGeom prst="rect">
            <a:avLst/>
          </a:prstGeom>
          <a:noFill/>
        </p:spPr>
        <p:txBody>
          <a:bodyPr wrap="square" rtlCol="0">
            <a:spAutoFit/>
          </a:bodyPr>
          <a:lstStyle/>
          <a:p>
            <a:r>
              <a:rPr lang="it-IT" sz="2400" dirty="0">
                <a:solidFill>
                  <a:srgbClr val="FFFFFF"/>
                </a:solidFill>
                <a:latin typeface="Oswald" pitchFamily="2" charset="77"/>
              </a:rPr>
              <a:t>Hypoteses non fingo!</a:t>
            </a:r>
          </a:p>
        </p:txBody>
      </p:sp>
      <p:sp>
        <p:nvSpPr>
          <p:cNvPr id="10" name="CasellaDiTesto 1">
            <a:extLst>
              <a:ext uri="{FF2B5EF4-FFF2-40B4-BE49-F238E27FC236}">
                <a16:creationId xmlns:a16="http://schemas.microsoft.com/office/drawing/2014/main" id="{2FE23F42-72A5-CD4A-8F15-AE61AADF2C1E}"/>
              </a:ext>
            </a:extLst>
          </p:cNvPr>
          <p:cNvSpPr txBox="1"/>
          <p:nvPr/>
        </p:nvSpPr>
        <p:spPr>
          <a:xfrm>
            <a:off x="4022181" y="5669123"/>
            <a:ext cx="4813594" cy="830997"/>
          </a:xfrm>
          <a:prstGeom prst="rect">
            <a:avLst/>
          </a:prstGeom>
          <a:noFill/>
        </p:spPr>
        <p:txBody>
          <a:bodyPr wrap="square" rtlCol="0">
            <a:spAutoFit/>
          </a:bodyPr>
          <a:lstStyle/>
          <a:p>
            <a:pPr algn="r"/>
            <a:r>
              <a:rPr lang="it-IT" sz="2400" dirty="0">
                <a:solidFill>
                  <a:srgbClr val="FFFFFF"/>
                </a:solidFill>
                <a:latin typeface="Oswald" pitchFamily="2" charset="77"/>
              </a:rPr>
              <a:t>Non vi sarà, però, risposta al problema per quasi quattrocento anni</a:t>
            </a:r>
          </a:p>
        </p:txBody>
      </p:sp>
    </p:spTree>
    <p:extLst>
      <p:ext uri="{BB962C8B-B14F-4D97-AF65-F5344CB8AC3E}">
        <p14:creationId xmlns:p14="http://schemas.microsoft.com/office/powerpoint/2010/main" val="51784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circle(out)">
                                          <p:cBhvr>
                                            <p:cTn id="20" dur="2000"/>
                                            <p:tgtEl>
                                              <p:spTgt spid="5122"/>
                                            </p:tgtEl>
                                          </p:cBhvr>
                                        </p:animEffect>
                                      </p:childTnLst>
                                    </p:cTn>
                                  </p:par>
                                </p:childTnLst>
                              </p:cTn>
                            </p:par>
                            <p:par>
                              <p:cTn id="21" fill="hold">
                                <p:stCondLst>
                                  <p:cond delay="2000"/>
                                </p:stCondLst>
                                <p:childTnLst>
                                  <p:par>
                                    <p:cTn id="22" presetID="2" presetClass="entr" presetSubtype="4" fill="hold" grpId="0" nodeType="afterEffect" p14:presetBounceEnd="50000">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14:bounceEnd="50000">
                                          <p:cBhvr additive="base">
                                            <p:cTn id="24"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5"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circle(out)">
                                          <p:cBhvr>
                                            <p:cTn id="20" dur="2000"/>
                                            <p:tgtEl>
                                              <p:spTgt spid="5122"/>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ppt_x"/>
                                              </p:val>
                                            </p:tav>
                                            <p:tav tm="100000">
                                              <p:val>
                                                <p:strVal val="#ppt_x"/>
                                              </p:val>
                                            </p:tav>
                                          </p:tavLst>
                                        </p:anim>
                                        <p:anim calcmode="lin" valueType="num">
                                          <p:cBhvr additive="base">
                                            <p:cTn id="25"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E8BC7-606A-1A4B-8546-CA279F2D6C65}"/>
              </a:ext>
            </a:extLst>
          </p:cNvPr>
          <p:cNvSpPr>
            <a:spLocks noGrp="1"/>
          </p:cNvSpPr>
          <p:nvPr>
            <p:ph type="sldNum" sz="quarter" idx="12"/>
          </p:nvPr>
        </p:nvSpPr>
        <p:spPr/>
        <p:txBody>
          <a:bodyPr/>
          <a:lstStyle/>
          <a:p>
            <a:fld id="{1744BE55-CFB6-3249-9653-5A6C656DA5B0}" type="slidenum">
              <a:rPr lang="en-US" smtClean="0"/>
              <a:pPr/>
              <a:t>25</a:t>
            </a:fld>
            <a:endParaRPr lang="en-US"/>
          </a:p>
        </p:txBody>
      </p:sp>
      <p:sp>
        <p:nvSpPr>
          <p:cNvPr id="3" name="CasellaDiTesto 1">
            <a:extLst>
              <a:ext uri="{FF2B5EF4-FFF2-40B4-BE49-F238E27FC236}">
                <a16:creationId xmlns:a16="http://schemas.microsoft.com/office/drawing/2014/main" id="{E1690FFA-9845-8843-95B6-6AC9962D5E91}"/>
              </a:ext>
            </a:extLst>
          </p:cNvPr>
          <p:cNvSpPr txBox="1"/>
          <p:nvPr/>
        </p:nvSpPr>
        <p:spPr>
          <a:xfrm>
            <a:off x="138953" y="191241"/>
            <a:ext cx="4513729" cy="1200329"/>
          </a:xfrm>
          <a:prstGeom prst="rect">
            <a:avLst/>
          </a:prstGeom>
          <a:noFill/>
        </p:spPr>
        <p:txBody>
          <a:bodyPr wrap="square" rtlCol="0">
            <a:spAutoFit/>
          </a:bodyPr>
          <a:lstStyle/>
          <a:p>
            <a:r>
              <a:rPr lang="it-IT" sz="3600" dirty="0">
                <a:solidFill>
                  <a:srgbClr val="FFFFFF"/>
                </a:solidFill>
                <a:latin typeface="Oswald" pitchFamily="2" charset="77"/>
              </a:rPr>
              <a:t>Torniamo al riduzionismo di Empedocle e Democrito</a:t>
            </a:r>
          </a:p>
        </p:txBody>
      </p:sp>
      <p:sp>
        <p:nvSpPr>
          <p:cNvPr id="4" name="CasellaDiTesto 1">
            <a:extLst>
              <a:ext uri="{FF2B5EF4-FFF2-40B4-BE49-F238E27FC236}">
                <a16:creationId xmlns:a16="http://schemas.microsoft.com/office/drawing/2014/main" id="{D71E22BF-B086-7C4A-9658-15CAD1B95BCD}"/>
              </a:ext>
            </a:extLst>
          </p:cNvPr>
          <p:cNvSpPr txBox="1"/>
          <p:nvPr/>
        </p:nvSpPr>
        <p:spPr>
          <a:xfrm>
            <a:off x="5867401" y="221117"/>
            <a:ext cx="3276599" cy="1815882"/>
          </a:xfrm>
          <a:prstGeom prst="rect">
            <a:avLst/>
          </a:prstGeom>
          <a:noFill/>
        </p:spPr>
        <p:txBody>
          <a:bodyPr wrap="square" rtlCol="0">
            <a:spAutoFit/>
          </a:bodyPr>
          <a:lstStyle/>
          <a:p>
            <a:pPr algn="r"/>
            <a:r>
              <a:rPr lang="it-IT" sz="2800" dirty="0">
                <a:solidFill>
                  <a:srgbClr val="FFFFFF"/>
                </a:solidFill>
                <a:latin typeface="Oswald" pitchFamily="2" charset="77"/>
              </a:rPr>
              <a:t>Per duemila anni nessun progresso concettuale su quel fronte.</a:t>
            </a:r>
          </a:p>
        </p:txBody>
      </p:sp>
      <p:grpSp>
        <p:nvGrpSpPr>
          <p:cNvPr id="5" name="Group 4">
            <a:extLst>
              <a:ext uri="{FF2B5EF4-FFF2-40B4-BE49-F238E27FC236}">
                <a16:creationId xmlns:a16="http://schemas.microsoft.com/office/drawing/2014/main" id="{6B499F5B-CE77-1E48-B867-D0C897C7E46C}"/>
              </a:ext>
            </a:extLst>
          </p:cNvPr>
          <p:cNvGrpSpPr/>
          <p:nvPr/>
        </p:nvGrpSpPr>
        <p:grpSpPr>
          <a:xfrm>
            <a:off x="138953" y="2036999"/>
            <a:ext cx="6323219" cy="3178481"/>
            <a:chOff x="2335131" y="982958"/>
            <a:chExt cx="6323219" cy="3178481"/>
          </a:xfrm>
        </p:grpSpPr>
        <p:pic>
          <p:nvPicPr>
            <p:cNvPr id="6" name="Picture 5">
              <a:extLst>
                <a:ext uri="{FF2B5EF4-FFF2-40B4-BE49-F238E27FC236}">
                  <a16:creationId xmlns:a16="http://schemas.microsoft.com/office/drawing/2014/main" id="{88136CBE-2747-C240-B238-3B70C6BB7100}"/>
                </a:ext>
              </a:extLst>
            </p:cNvPr>
            <p:cNvPicPr>
              <a:picLocks noChangeAspect="1"/>
            </p:cNvPicPr>
            <p:nvPr/>
          </p:nvPicPr>
          <p:blipFill>
            <a:blip r:embed="rId2"/>
            <a:stretch>
              <a:fillRect/>
            </a:stretch>
          </p:blipFill>
          <p:spPr>
            <a:xfrm>
              <a:off x="2335131" y="982958"/>
              <a:ext cx="6323219" cy="2581981"/>
            </a:xfrm>
            <a:prstGeom prst="rect">
              <a:avLst/>
            </a:prstGeom>
            <a:effectLst>
              <a:outerShdw blurRad="152400" dist="127000" dir="2700000" algn="tl" rotWithShape="0">
                <a:srgbClr val="000000">
                  <a:alpha val="43000"/>
                </a:srgbClr>
              </a:outerShdw>
            </a:effectLst>
          </p:spPr>
        </p:pic>
        <p:sp>
          <p:nvSpPr>
            <p:cNvPr id="7" name="TextBox 6">
              <a:extLst>
                <a:ext uri="{FF2B5EF4-FFF2-40B4-BE49-F238E27FC236}">
                  <a16:creationId xmlns:a16="http://schemas.microsoft.com/office/drawing/2014/main" id="{26CBAB26-B78D-0742-A5BE-90A2EB126BFC}"/>
                </a:ext>
              </a:extLst>
            </p:cNvPr>
            <p:cNvSpPr txBox="1"/>
            <p:nvPr/>
          </p:nvSpPr>
          <p:spPr>
            <a:xfrm>
              <a:off x="4717656" y="3638219"/>
              <a:ext cx="1484702" cy="523220"/>
            </a:xfrm>
            <a:prstGeom prst="rect">
              <a:avLst/>
            </a:prstGeom>
            <a:noFill/>
          </p:spPr>
          <p:txBody>
            <a:bodyPr wrap="none" rtlCol="0">
              <a:spAutoFit/>
            </a:bodyPr>
            <a:lstStyle/>
            <a:p>
              <a:r>
                <a:rPr lang="en-US" sz="2800" dirty="0" err="1">
                  <a:solidFill>
                    <a:srgbClr val="FFFFFF"/>
                  </a:solidFill>
                  <a:latin typeface="Oswald" pitchFamily="2" charset="77"/>
                </a:rPr>
                <a:t>Alchimisti</a:t>
              </a:r>
              <a:endParaRPr lang="en-US" sz="2800" dirty="0">
                <a:solidFill>
                  <a:srgbClr val="FFFFFF"/>
                </a:solidFill>
                <a:latin typeface="Oswald" pitchFamily="2" charset="77"/>
              </a:endParaRPr>
            </a:p>
          </p:txBody>
        </p:sp>
      </p:grpSp>
      <p:grpSp>
        <p:nvGrpSpPr>
          <p:cNvPr id="8" name="Group 7">
            <a:extLst>
              <a:ext uri="{FF2B5EF4-FFF2-40B4-BE49-F238E27FC236}">
                <a16:creationId xmlns:a16="http://schemas.microsoft.com/office/drawing/2014/main" id="{7AE75490-B33C-5045-A9D6-C055FE835F30}"/>
              </a:ext>
            </a:extLst>
          </p:cNvPr>
          <p:cNvGrpSpPr/>
          <p:nvPr/>
        </p:nvGrpSpPr>
        <p:grpSpPr>
          <a:xfrm>
            <a:off x="6747537" y="3473557"/>
            <a:ext cx="2111097" cy="2665754"/>
            <a:chOff x="6197635" y="3309961"/>
            <a:chExt cx="2704961" cy="3415646"/>
          </a:xfrm>
        </p:grpSpPr>
        <p:sp>
          <p:nvSpPr>
            <p:cNvPr id="9" name="TextBox 8">
              <a:extLst>
                <a:ext uri="{FF2B5EF4-FFF2-40B4-BE49-F238E27FC236}">
                  <a16:creationId xmlns:a16="http://schemas.microsoft.com/office/drawing/2014/main" id="{C75732DA-FA96-D34A-B68E-1FF11B6ED44E}"/>
                </a:ext>
              </a:extLst>
            </p:cNvPr>
            <p:cNvSpPr txBox="1"/>
            <p:nvPr/>
          </p:nvSpPr>
          <p:spPr>
            <a:xfrm>
              <a:off x="6636017" y="6055202"/>
              <a:ext cx="1998891" cy="670405"/>
            </a:xfrm>
            <a:prstGeom prst="rect">
              <a:avLst/>
            </a:prstGeom>
            <a:noFill/>
          </p:spPr>
          <p:txBody>
            <a:bodyPr wrap="none" rtlCol="0">
              <a:spAutoFit/>
            </a:bodyPr>
            <a:lstStyle/>
            <a:p>
              <a:r>
                <a:rPr lang="en-US" sz="2800" dirty="0">
                  <a:solidFill>
                    <a:srgbClr val="FFFFFF"/>
                  </a:solidFill>
                  <a:latin typeface="Oswald" pitchFamily="2" charset="77"/>
                </a:rPr>
                <a:t>Mendeleev</a:t>
              </a:r>
            </a:p>
          </p:txBody>
        </p:sp>
        <p:pic>
          <p:nvPicPr>
            <p:cNvPr id="10" name="Picture 9" descr="temp.png">
              <a:extLst>
                <a:ext uri="{FF2B5EF4-FFF2-40B4-BE49-F238E27FC236}">
                  <a16:creationId xmlns:a16="http://schemas.microsoft.com/office/drawing/2014/main" id="{09D809F7-FBF6-E541-97FB-9CBC99160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35" y="3309961"/>
              <a:ext cx="2704961" cy="2917532"/>
            </a:xfrm>
            <a:prstGeom prst="rect">
              <a:avLst/>
            </a:prstGeom>
          </p:spPr>
        </p:pic>
      </p:grpSp>
    </p:spTree>
    <p:extLst>
      <p:ext uri="{BB962C8B-B14F-4D97-AF65-F5344CB8AC3E}">
        <p14:creationId xmlns:p14="http://schemas.microsoft.com/office/powerpoint/2010/main" val="340173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A3682B-12CC-604A-BAB8-A0914CCE2643}"/>
              </a:ext>
            </a:extLst>
          </p:cNvPr>
          <p:cNvSpPr>
            <a:spLocks noGrp="1"/>
          </p:cNvSpPr>
          <p:nvPr>
            <p:ph type="sldNum" sz="quarter" idx="12"/>
          </p:nvPr>
        </p:nvSpPr>
        <p:spPr/>
        <p:txBody>
          <a:bodyPr/>
          <a:lstStyle/>
          <a:p>
            <a:fld id="{1744BE55-CFB6-3249-9653-5A6C656DA5B0}" type="slidenum">
              <a:rPr lang="en-US" smtClean="0"/>
              <a:pPr/>
              <a:t>26</a:t>
            </a:fld>
            <a:endParaRPr lang="en-US"/>
          </a:p>
        </p:txBody>
      </p:sp>
      <p:pic>
        <p:nvPicPr>
          <p:cNvPr id="3" name="Picture 2">
            <a:extLst>
              <a:ext uri="{FF2B5EF4-FFF2-40B4-BE49-F238E27FC236}">
                <a16:creationId xmlns:a16="http://schemas.microsoft.com/office/drawing/2014/main" id="{7A7DCFA8-9E13-7E41-A641-77A63698883D}"/>
              </a:ext>
            </a:extLst>
          </p:cNvPr>
          <p:cNvPicPr>
            <a:picLocks noChangeAspect="1"/>
          </p:cNvPicPr>
          <p:nvPr/>
        </p:nvPicPr>
        <p:blipFill>
          <a:blip r:embed="rId2"/>
          <a:stretch>
            <a:fillRect/>
          </a:stretch>
        </p:blipFill>
        <p:spPr>
          <a:xfrm>
            <a:off x="175244" y="599263"/>
            <a:ext cx="3904393" cy="5865189"/>
          </a:xfrm>
          <a:prstGeom prst="rect">
            <a:avLst/>
          </a:prstGeom>
          <a:effectLst>
            <a:outerShdw blurRad="177800" dist="177800" dir="2700000" algn="tl" rotWithShape="0">
              <a:srgbClr val="000000">
                <a:alpha val="43000"/>
              </a:srgbClr>
            </a:outerShdw>
          </a:effectLst>
        </p:spPr>
      </p:pic>
      <p:pic>
        <p:nvPicPr>
          <p:cNvPr id="4" name="Picture 3">
            <a:extLst>
              <a:ext uri="{FF2B5EF4-FFF2-40B4-BE49-F238E27FC236}">
                <a16:creationId xmlns:a16="http://schemas.microsoft.com/office/drawing/2014/main" id="{AAE013E4-208C-794C-8880-E6BCC33022A9}"/>
              </a:ext>
            </a:extLst>
          </p:cNvPr>
          <p:cNvPicPr>
            <a:picLocks noChangeAspect="1"/>
          </p:cNvPicPr>
          <p:nvPr/>
        </p:nvPicPr>
        <p:blipFill>
          <a:blip r:embed="rId3"/>
          <a:stretch>
            <a:fillRect/>
          </a:stretch>
        </p:blipFill>
        <p:spPr>
          <a:xfrm>
            <a:off x="4669030" y="1914067"/>
            <a:ext cx="4173353" cy="4550385"/>
          </a:xfrm>
          <a:prstGeom prst="rect">
            <a:avLst/>
          </a:prstGeom>
          <a:effectLst>
            <a:outerShdw blurRad="177800" dist="177800" dir="2700000" algn="tl" rotWithShape="0">
              <a:prstClr val="black">
                <a:alpha val="40000"/>
              </a:prstClr>
            </a:outerShdw>
          </a:effectLst>
        </p:spPr>
      </p:pic>
      <p:sp>
        <p:nvSpPr>
          <p:cNvPr id="5" name="TextBox 4">
            <a:extLst>
              <a:ext uri="{FF2B5EF4-FFF2-40B4-BE49-F238E27FC236}">
                <a16:creationId xmlns:a16="http://schemas.microsoft.com/office/drawing/2014/main" id="{44AE4A41-CD19-984F-9635-A0381BDF7B4F}"/>
              </a:ext>
            </a:extLst>
          </p:cNvPr>
          <p:cNvSpPr txBox="1"/>
          <p:nvPr/>
        </p:nvSpPr>
        <p:spPr>
          <a:xfrm>
            <a:off x="81115" y="53946"/>
            <a:ext cx="1418978" cy="584775"/>
          </a:xfrm>
          <a:prstGeom prst="rect">
            <a:avLst/>
          </a:prstGeom>
          <a:noFill/>
        </p:spPr>
        <p:txBody>
          <a:bodyPr wrap="none" rtlCol="0">
            <a:spAutoFit/>
          </a:bodyPr>
          <a:lstStyle/>
          <a:p>
            <a:r>
              <a:rPr lang="en-US" sz="3200" dirty="0">
                <a:solidFill>
                  <a:srgbClr val="FFFFFF"/>
                </a:solidFill>
                <a:latin typeface="Oswald" pitchFamily="2" charset="77"/>
              </a:rPr>
              <a:t>Le </a:t>
            </a:r>
            <a:r>
              <a:rPr lang="en-US" sz="3200" dirty="0" err="1">
                <a:solidFill>
                  <a:srgbClr val="FFFFFF"/>
                </a:solidFill>
                <a:latin typeface="Oswald" pitchFamily="2" charset="77"/>
              </a:rPr>
              <a:t>triadi</a:t>
            </a:r>
            <a:endParaRPr lang="en-US" sz="3200" dirty="0">
              <a:solidFill>
                <a:srgbClr val="FFFFFF"/>
              </a:solidFill>
              <a:latin typeface="Oswald" pitchFamily="2" charset="77"/>
            </a:endParaRPr>
          </a:p>
        </p:txBody>
      </p:sp>
      <p:sp>
        <p:nvSpPr>
          <p:cNvPr id="6" name="Rectangle 5">
            <a:extLst>
              <a:ext uri="{FF2B5EF4-FFF2-40B4-BE49-F238E27FC236}">
                <a16:creationId xmlns:a16="http://schemas.microsoft.com/office/drawing/2014/main" id="{6AD66329-7947-0047-A6AA-41E9CEB506AA}"/>
              </a:ext>
            </a:extLst>
          </p:cNvPr>
          <p:cNvSpPr/>
          <p:nvPr/>
        </p:nvSpPr>
        <p:spPr>
          <a:xfrm>
            <a:off x="214048" y="2268388"/>
            <a:ext cx="3824319" cy="83562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B5D9546C-37F1-654C-AC4B-A20E4D91A990}"/>
              </a:ext>
            </a:extLst>
          </p:cNvPr>
          <p:cNvSpPr txBox="1"/>
          <p:nvPr/>
        </p:nvSpPr>
        <p:spPr>
          <a:xfrm>
            <a:off x="4669030" y="100112"/>
            <a:ext cx="4362517" cy="1569660"/>
          </a:xfrm>
          <a:prstGeom prst="rect">
            <a:avLst/>
          </a:prstGeom>
          <a:noFill/>
        </p:spPr>
        <p:txBody>
          <a:bodyPr wrap="square" rtlCol="0">
            <a:spAutoFit/>
          </a:bodyPr>
          <a:lstStyle/>
          <a:p>
            <a:pPr algn="r"/>
            <a:r>
              <a:rPr lang="it-IT" sz="3200" dirty="0">
                <a:solidFill>
                  <a:schemeClr val="bg1"/>
                </a:solidFill>
                <a:latin typeface="Oswald" pitchFamily="2" charset="77"/>
              </a:rPr>
              <a:t>Nel 1829 Johann </a:t>
            </a:r>
            <a:r>
              <a:rPr lang="en-US" sz="3200" dirty="0" err="1">
                <a:solidFill>
                  <a:schemeClr val="bg1"/>
                </a:solidFill>
                <a:latin typeface="Oswald" pitchFamily="2" charset="77"/>
              </a:rPr>
              <a:t>Döbereiner</a:t>
            </a:r>
            <a:r>
              <a:rPr lang="en-US" sz="3200" dirty="0">
                <a:solidFill>
                  <a:schemeClr val="bg1"/>
                </a:solidFill>
                <a:latin typeface="Oswald" pitchFamily="2" charset="77"/>
              </a:rPr>
              <a:t> fa </a:t>
            </a:r>
            <a:r>
              <a:rPr lang="en-US" sz="3200" dirty="0" err="1">
                <a:solidFill>
                  <a:schemeClr val="bg1"/>
                </a:solidFill>
                <a:latin typeface="Oswald" pitchFamily="2" charset="77"/>
              </a:rPr>
              <a:t>una</a:t>
            </a:r>
            <a:r>
              <a:rPr lang="en-US" sz="3200" dirty="0">
                <a:solidFill>
                  <a:schemeClr val="bg1"/>
                </a:solidFill>
                <a:latin typeface="Oswald" pitchFamily="2" charset="77"/>
              </a:rPr>
              <a:t> </a:t>
            </a:r>
            <a:r>
              <a:rPr lang="en-US" sz="3200" dirty="0" err="1">
                <a:solidFill>
                  <a:schemeClr val="bg1"/>
                </a:solidFill>
                <a:latin typeface="Oswald" pitchFamily="2" charset="77"/>
              </a:rPr>
              <a:t>scoperta</a:t>
            </a:r>
            <a:r>
              <a:rPr lang="en-US" sz="3200" dirty="0">
                <a:solidFill>
                  <a:schemeClr val="bg1"/>
                </a:solidFill>
                <a:latin typeface="Oswald" pitchFamily="2" charset="77"/>
              </a:rPr>
              <a:t> (di cui non </a:t>
            </a:r>
            <a:r>
              <a:rPr lang="en-US" sz="3200" dirty="0" err="1">
                <a:solidFill>
                  <a:schemeClr val="bg1"/>
                </a:solidFill>
                <a:latin typeface="Oswald" pitchFamily="2" charset="77"/>
              </a:rPr>
              <a:t>coglie</a:t>
            </a:r>
            <a:r>
              <a:rPr lang="en-US" sz="3200" dirty="0">
                <a:solidFill>
                  <a:schemeClr val="bg1"/>
                </a:solidFill>
                <a:latin typeface="Oswald" pitchFamily="2" charset="77"/>
              </a:rPr>
              <a:t> le </a:t>
            </a:r>
            <a:r>
              <a:rPr lang="en-US" sz="3200" dirty="0" err="1">
                <a:solidFill>
                  <a:schemeClr val="bg1"/>
                </a:solidFill>
                <a:latin typeface="Oswald" pitchFamily="2" charset="77"/>
              </a:rPr>
              <a:t>conseguenze</a:t>
            </a:r>
            <a:r>
              <a:rPr lang="en-US" sz="3200" dirty="0">
                <a:solidFill>
                  <a:schemeClr val="bg1"/>
                </a:solidFill>
                <a:latin typeface="Oswald" pitchFamily="2" charset="77"/>
              </a:rPr>
              <a:t>)</a:t>
            </a:r>
            <a:r>
              <a:rPr lang="it-IT" sz="3200" dirty="0">
                <a:solidFill>
                  <a:schemeClr val="bg1"/>
                </a:solidFill>
                <a:latin typeface="Oswald" pitchFamily="2" charset="77"/>
              </a:rPr>
              <a:t>  </a:t>
            </a:r>
          </a:p>
        </p:txBody>
      </p:sp>
      <p:grpSp>
        <p:nvGrpSpPr>
          <p:cNvPr id="8" name="Group 7">
            <a:extLst>
              <a:ext uri="{FF2B5EF4-FFF2-40B4-BE49-F238E27FC236}">
                <a16:creationId xmlns:a16="http://schemas.microsoft.com/office/drawing/2014/main" id="{FBA2D73E-DF7E-134E-B834-E43114816AFB}"/>
              </a:ext>
            </a:extLst>
          </p:cNvPr>
          <p:cNvGrpSpPr/>
          <p:nvPr/>
        </p:nvGrpSpPr>
        <p:grpSpPr>
          <a:xfrm>
            <a:off x="5441232" y="1914067"/>
            <a:ext cx="2504843" cy="1359772"/>
            <a:chOff x="229317" y="3145601"/>
            <a:chExt cx="2504843" cy="1359772"/>
          </a:xfrm>
        </p:grpSpPr>
        <p:pic>
          <p:nvPicPr>
            <p:cNvPr id="9" name="Immagine 8">
              <a:extLst>
                <a:ext uri="{FF2B5EF4-FFF2-40B4-BE49-F238E27FC236}">
                  <a16:creationId xmlns:a16="http://schemas.microsoft.com/office/drawing/2014/main" id="{70AFAFB2-3338-C346-93AC-FC1A60F07E62}"/>
                </a:ext>
              </a:extLst>
            </p:cNvPr>
            <p:cNvPicPr>
              <a:picLocks noChangeAspect="1"/>
            </p:cNvPicPr>
            <p:nvPr/>
          </p:nvPicPr>
          <p:blipFill>
            <a:blip r:embed="rId4"/>
            <a:stretch>
              <a:fillRect/>
            </a:stretch>
          </p:blipFill>
          <p:spPr>
            <a:xfrm>
              <a:off x="229317" y="3145601"/>
              <a:ext cx="2504843" cy="1359772"/>
            </a:xfrm>
            <a:prstGeom prst="rect">
              <a:avLst/>
            </a:prstGeom>
            <a:ln w="57150" cmpd="sng">
              <a:noFill/>
            </a:ln>
            <a:effectLst>
              <a:outerShdw blurRad="101600" dist="101600" dir="2700000" algn="tl" rotWithShape="0">
                <a:srgbClr val="000000">
                  <a:alpha val="43000"/>
                </a:srgbClr>
              </a:outerShdw>
            </a:effectLst>
          </p:spPr>
        </p:pic>
        <p:sp>
          <p:nvSpPr>
            <p:cNvPr id="10" name="CasellaDiTesto 10">
              <a:extLst>
                <a:ext uri="{FF2B5EF4-FFF2-40B4-BE49-F238E27FC236}">
                  <a16:creationId xmlns:a16="http://schemas.microsoft.com/office/drawing/2014/main" id="{FF0ABF35-52E7-7F41-9724-71B463694971}"/>
                </a:ext>
              </a:extLst>
            </p:cNvPr>
            <p:cNvSpPr txBox="1"/>
            <p:nvPr/>
          </p:nvSpPr>
          <p:spPr>
            <a:xfrm>
              <a:off x="1478187" y="3145601"/>
              <a:ext cx="1255973" cy="338554"/>
            </a:xfrm>
            <a:prstGeom prst="rect">
              <a:avLst/>
            </a:prstGeom>
            <a:solidFill>
              <a:schemeClr val="bg1">
                <a:lumMod val="65000"/>
              </a:schemeClr>
            </a:solidFill>
            <a:ln>
              <a:solidFill>
                <a:srgbClr val="FFFFFF"/>
              </a:solidFill>
            </a:ln>
            <a:effectLst>
              <a:outerShdw blurRad="101600" dist="1016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sz="1600" dirty="0">
                  <a:latin typeface="Arial Rounded MT Bold"/>
                  <a:cs typeface="Arial Rounded MT Bold"/>
                </a:rPr>
                <a:t>Calcio (40)</a:t>
              </a:r>
            </a:p>
          </p:txBody>
        </p:sp>
      </p:grpSp>
      <p:grpSp>
        <p:nvGrpSpPr>
          <p:cNvPr id="11" name="Group 10">
            <a:extLst>
              <a:ext uri="{FF2B5EF4-FFF2-40B4-BE49-F238E27FC236}">
                <a16:creationId xmlns:a16="http://schemas.microsoft.com/office/drawing/2014/main" id="{F7856F90-C343-254D-A1A4-13AAD6071556}"/>
              </a:ext>
            </a:extLst>
          </p:cNvPr>
          <p:cNvGrpSpPr/>
          <p:nvPr/>
        </p:nvGrpSpPr>
        <p:grpSpPr>
          <a:xfrm>
            <a:off x="5339803" y="3462307"/>
            <a:ext cx="2707701" cy="1407617"/>
            <a:chOff x="3236892" y="3123753"/>
            <a:chExt cx="2707701" cy="1407617"/>
          </a:xfrm>
        </p:grpSpPr>
        <p:pic>
          <p:nvPicPr>
            <p:cNvPr id="12" name="Immagine 7">
              <a:extLst>
                <a:ext uri="{FF2B5EF4-FFF2-40B4-BE49-F238E27FC236}">
                  <a16:creationId xmlns:a16="http://schemas.microsoft.com/office/drawing/2014/main" id="{852D6731-69F0-EF4B-8BDC-86008585BE33}"/>
                </a:ext>
              </a:extLst>
            </p:cNvPr>
            <p:cNvPicPr>
              <a:picLocks noChangeAspect="1"/>
            </p:cNvPicPr>
            <p:nvPr/>
          </p:nvPicPr>
          <p:blipFill>
            <a:blip r:embed="rId5"/>
            <a:stretch>
              <a:fillRect/>
            </a:stretch>
          </p:blipFill>
          <p:spPr>
            <a:xfrm>
              <a:off x="3236892" y="3145601"/>
              <a:ext cx="2707701" cy="1385769"/>
            </a:xfrm>
            <a:prstGeom prst="rect">
              <a:avLst/>
            </a:prstGeom>
            <a:ln w="57150" cmpd="sng">
              <a:noFill/>
            </a:ln>
            <a:effectLst>
              <a:outerShdw blurRad="101600" dist="101600" dir="2700000" algn="tl" rotWithShape="0">
                <a:srgbClr val="000000">
                  <a:alpha val="43000"/>
                </a:srgbClr>
              </a:outerShdw>
            </a:effectLst>
          </p:spPr>
        </p:pic>
        <p:sp>
          <p:nvSpPr>
            <p:cNvPr id="13" name="CasellaDiTesto 11">
              <a:extLst>
                <a:ext uri="{FF2B5EF4-FFF2-40B4-BE49-F238E27FC236}">
                  <a16:creationId xmlns:a16="http://schemas.microsoft.com/office/drawing/2014/main" id="{272D31A8-9058-544D-B8D9-CF94FDC3AB3D}"/>
                </a:ext>
              </a:extLst>
            </p:cNvPr>
            <p:cNvSpPr txBox="1"/>
            <p:nvPr/>
          </p:nvSpPr>
          <p:spPr>
            <a:xfrm>
              <a:off x="4493655" y="3123753"/>
              <a:ext cx="1450938" cy="338554"/>
            </a:xfrm>
            <a:prstGeom prst="rect">
              <a:avLst/>
            </a:prstGeom>
            <a:solidFill>
              <a:srgbClr val="A6A6A6"/>
            </a:solidFill>
            <a:ln>
              <a:solidFill>
                <a:srgbClr val="FFFFFF"/>
              </a:solidFill>
            </a:ln>
            <a:effectLst>
              <a:outerShdw blurRad="101600" dist="1016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sz="1600" dirty="0">
                  <a:latin typeface="Arial Rounded MT Bold"/>
                  <a:cs typeface="Arial Rounded MT Bold"/>
                </a:rPr>
                <a:t>Stronzio (87)</a:t>
              </a:r>
            </a:p>
          </p:txBody>
        </p:sp>
      </p:grpSp>
      <p:grpSp>
        <p:nvGrpSpPr>
          <p:cNvPr id="14" name="Group 13">
            <a:extLst>
              <a:ext uri="{FF2B5EF4-FFF2-40B4-BE49-F238E27FC236}">
                <a16:creationId xmlns:a16="http://schemas.microsoft.com/office/drawing/2014/main" id="{4BEA2537-88CF-0D4C-ABFC-63702D08D70D}"/>
              </a:ext>
            </a:extLst>
          </p:cNvPr>
          <p:cNvGrpSpPr/>
          <p:nvPr/>
        </p:nvGrpSpPr>
        <p:grpSpPr>
          <a:xfrm>
            <a:off x="5529430" y="5126784"/>
            <a:ext cx="2328446" cy="1348360"/>
            <a:chOff x="6553163" y="3145601"/>
            <a:chExt cx="2328446" cy="1348360"/>
          </a:xfrm>
        </p:grpSpPr>
        <p:pic>
          <p:nvPicPr>
            <p:cNvPr id="15" name="Immagine 9">
              <a:extLst>
                <a:ext uri="{FF2B5EF4-FFF2-40B4-BE49-F238E27FC236}">
                  <a16:creationId xmlns:a16="http://schemas.microsoft.com/office/drawing/2014/main" id="{13F7EC30-9C6E-B64E-877B-954F1945A8A5}"/>
                </a:ext>
              </a:extLst>
            </p:cNvPr>
            <p:cNvPicPr>
              <a:picLocks noChangeAspect="1"/>
            </p:cNvPicPr>
            <p:nvPr/>
          </p:nvPicPr>
          <p:blipFill>
            <a:blip r:embed="rId6"/>
            <a:stretch>
              <a:fillRect/>
            </a:stretch>
          </p:blipFill>
          <p:spPr>
            <a:xfrm>
              <a:off x="6553163" y="3145601"/>
              <a:ext cx="2328446" cy="1348360"/>
            </a:xfrm>
            <a:prstGeom prst="rect">
              <a:avLst/>
            </a:prstGeom>
            <a:ln w="57150" cmpd="sng">
              <a:noFill/>
            </a:ln>
            <a:effectLst>
              <a:outerShdw blurRad="101600" dist="101600" dir="2700000" algn="tl" rotWithShape="0">
                <a:srgbClr val="000000">
                  <a:alpha val="43000"/>
                </a:srgbClr>
              </a:outerShdw>
            </a:effectLst>
          </p:spPr>
        </p:pic>
        <p:sp>
          <p:nvSpPr>
            <p:cNvPr id="16" name="CasellaDiTesto 12">
              <a:extLst>
                <a:ext uri="{FF2B5EF4-FFF2-40B4-BE49-F238E27FC236}">
                  <a16:creationId xmlns:a16="http://schemas.microsoft.com/office/drawing/2014/main" id="{9D085EBD-9E30-1848-BCE2-8F68A7473A8F}"/>
                </a:ext>
              </a:extLst>
            </p:cNvPr>
            <p:cNvSpPr txBox="1"/>
            <p:nvPr/>
          </p:nvSpPr>
          <p:spPr>
            <a:xfrm>
              <a:off x="7595680" y="3145601"/>
              <a:ext cx="1285929" cy="338554"/>
            </a:xfrm>
            <a:prstGeom prst="rect">
              <a:avLst/>
            </a:prstGeom>
            <a:solidFill>
              <a:srgbClr val="A6A6A6"/>
            </a:solidFill>
            <a:ln>
              <a:solidFill>
                <a:srgbClr val="FFFFFF"/>
              </a:solidFill>
            </a:ln>
            <a:effectLst>
              <a:outerShdw blurRad="101600" dist="101600" dir="2700000" algn="tl" rotWithShape="0">
                <a:srgbClr val="000000">
                  <a:alpha val="43000"/>
                </a:srgbClr>
              </a:outerShdw>
            </a:effectLst>
            <a:scene3d>
              <a:camera prst="orthographicFront"/>
              <a:lightRig rig="threePt" dir="t"/>
            </a:scene3d>
            <a:sp3d>
              <a:bevelT/>
            </a:sp3d>
          </p:spPr>
          <p:txBody>
            <a:bodyPr wrap="none" rtlCol="0">
              <a:spAutoFit/>
            </a:bodyPr>
            <a:lstStyle/>
            <a:p>
              <a:r>
                <a:rPr lang="it-IT" sz="1600" dirty="0">
                  <a:latin typeface="Arial Rounded MT Bold"/>
                  <a:cs typeface="Arial Rounded MT Bold"/>
                </a:rPr>
                <a:t>Bario (137)</a:t>
              </a:r>
            </a:p>
          </p:txBody>
        </p:sp>
      </p:grpSp>
    </p:spTree>
    <p:extLst>
      <p:ext uri="{BB962C8B-B14F-4D97-AF65-F5344CB8AC3E}">
        <p14:creationId xmlns:p14="http://schemas.microsoft.com/office/powerpoint/2010/main" val="21454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3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1" presetID="26"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par>
                                <p:cTn id="47" presetID="53" presetClass="exit" presetSubtype="32" fill="hold" nodeType="withEffect">
                                  <p:stCondLst>
                                    <p:cond delay="0"/>
                                  </p:stCondLst>
                                  <p:childTnLst>
                                    <p:anim calcmode="lin" valueType="num">
                                      <p:cBhvr>
                                        <p:cTn id="48" dur="1000"/>
                                        <p:tgtEl>
                                          <p:spTgt spid="4"/>
                                        </p:tgtEl>
                                        <p:attrNameLst>
                                          <p:attrName>ppt_w</p:attrName>
                                        </p:attrNameLst>
                                      </p:cBhvr>
                                      <p:tavLst>
                                        <p:tav tm="0">
                                          <p:val>
                                            <p:strVal val="ppt_w"/>
                                          </p:val>
                                        </p:tav>
                                        <p:tav tm="100000">
                                          <p:val>
                                            <p:fltVal val="0"/>
                                          </p:val>
                                        </p:tav>
                                      </p:tavLst>
                                    </p:anim>
                                    <p:anim calcmode="lin" valueType="num">
                                      <p:cBhvr>
                                        <p:cTn id="49" dur="1000"/>
                                        <p:tgtEl>
                                          <p:spTgt spid="4"/>
                                        </p:tgtEl>
                                        <p:attrNameLst>
                                          <p:attrName>ppt_h</p:attrName>
                                        </p:attrNameLst>
                                      </p:cBhvr>
                                      <p:tavLst>
                                        <p:tav tm="0">
                                          <p:val>
                                            <p:strVal val="ppt_h"/>
                                          </p:val>
                                        </p:tav>
                                        <p:tav tm="100000">
                                          <p:val>
                                            <p:fltVal val="0"/>
                                          </p:val>
                                        </p:tav>
                                      </p:tavLst>
                                    </p:anim>
                                    <p:animEffect transition="out" filter="fade">
                                      <p:cBhvr>
                                        <p:cTn id="50" dur="1000"/>
                                        <p:tgtEl>
                                          <p:spTgt spid="4"/>
                                        </p:tgtEl>
                                      </p:cBhvr>
                                    </p:animEffect>
                                    <p:set>
                                      <p:cBhvr>
                                        <p:cTn id="51" dur="1" fill="hold">
                                          <p:stCondLst>
                                            <p:cond delay="999"/>
                                          </p:stCondLst>
                                        </p:cTn>
                                        <p:tgtEl>
                                          <p:spTgt spid="4"/>
                                        </p:tgtEl>
                                        <p:attrNameLst>
                                          <p:attrName>style.visibility</p:attrName>
                                        </p:attrNameLst>
                                      </p:cBhvr>
                                      <p:to>
                                        <p:strVal val="hidden"/>
                                      </p:to>
                                    </p:set>
                                  </p:childTnLst>
                                </p:cTn>
                              </p:par>
                              <p:par>
                                <p:cTn id="52" presetID="37" presetClass="entr" presetSubtype="0" fill="hold" nodeType="withEffect">
                                  <p:stCondLst>
                                    <p:cond delay="3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900" decel="100000" fill="hold"/>
                                        <p:tgtEl>
                                          <p:spTgt spid="11"/>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8" presetID="37"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900" decel="100000" fill="hold"/>
                                        <p:tgtEl>
                                          <p:spTgt spid="14"/>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1" nodeType="clickEffect">
                                  <p:stCondLst>
                                    <p:cond delay="0"/>
                                  </p:stCondLst>
                                  <p:childTnLst>
                                    <p:animMotion origin="layout" path="M 0 0 L 0 0.12176 " pathEditMode="relative" ptsTypes="AA">
                                      <p:cBhvr>
                                        <p:cTn id="67" dur="2000" fill="hold"/>
                                        <p:tgtEl>
                                          <p:spTgt spid="6"/>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2" nodeType="clickEffect">
                                  <p:stCondLst>
                                    <p:cond delay="0"/>
                                  </p:stCondLst>
                                  <p:childTnLst>
                                    <p:animMotion origin="layout" path="M 1.11111E-6 0.12176 L 1.11111E-6 0.23981 " pathEditMode="relative" rAng="0" ptsTypes="AA">
                                      <p:cBhvr>
                                        <p:cTn id="71" dur="2000" fill="hold"/>
                                        <p:tgtEl>
                                          <p:spTgt spid="6"/>
                                        </p:tgtEl>
                                        <p:attrNameLst>
                                          <p:attrName>ppt_x</p:attrName>
                                          <p:attrName>ppt_y</p:attrName>
                                        </p:attrNameLst>
                                      </p:cBhvr>
                                      <p:rCtr x="0" y="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6" grpId="2"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733F6E-3190-2E4E-8AF9-CCCB32CF45C2}"/>
              </a:ext>
            </a:extLst>
          </p:cNvPr>
          <p:cNvSpPr>
            <a:spLocks noGrp="1"/>
          </p:cNvSpPr>
          <p:nvPr>
            <p:ph type="sldNum" sz="quarter" idx="12"/>
          </p:nvPr>
        </p:nvSpPr>
        <p:spPr/>
        <p:txBody>
          <a:bodyPr/>
          <a:lstStyle/>
          <a:p>
            <a:fld id="{1744BE55-CFB6-3249-9653-5A6C656DA5B0}" type="slidenum">
              <a:rPr lang="en-US" smtClean="0"/>
              <a:pPr/>
              <a:t>27</a:t>
            </a:fld>
            <a:endParaRPr lang="en-US"/>
          </a:p>
        </p:txBody>
      </p:sp>
      <p:pic>
        <p:nvPicPr>
          <p:cNvPr id="3" name="Immagine 1">
            <a:extLst>
              <a:ext uri="{FF2B5EF4-FFF2-40B4-BE49-F238E27FC236}">
                <a16:creationId xmlns:a16="http://schemas.microsoft.com/office/drawing/2014/main" id="{BACA8923-2DB9-F945-B87C-C32BBC7B78F0}"/>
              </a:ext>
            </a:extLst>
          </p:cNvPr>
          <p:cNvPicPr>
            <a:picLocks noChangeAspect="1"/>
          </p:cNvPicPr>
          <p:nvPr/>
        </p:nvPicPr>
        <p:blipFill>
          <a:blip r:embed="rId2"/>
          <a:stretch>
            <a:fillRect/>
          </a:stretch>
        </p:blipFill>
        <p:spPr>
          <a:xfrm rot="20752974">
            <a:off x="407735" y="2615155"/>
            <a:ext cx="3530136" cy="3492388"/>
          </a:xfrm>
          <a:prstGeom prst="rect">
            <a:avLst/>
          </a:prstGeom>
          <a:ln w="38100" cmpd="sng">
            <a:solidFill>
              <a:schemeClr val="tx1"/>
            </a:solidFill>
          </a:ln>
          <a:effectLst>
            <a:outerShdw blurRad="101600" dist="101600" dir="2700000" algn="tl" rotWithShape="0">
              <a:prstClr val="black">
                <a:alpha val="40000"/>
              </a:prstClr>
            </a:outerShdw>
          </a:effectLst>
        </p:spPr>
      </p:pic>
      <p:pic>
        <p:nvPicPr>
          <p:cNvPr id="4" name="Immagine 3">
            <a:extLst>
              <a:ext uri="{FF2B5EF4-FFF2-40B4-BE49-F238E27FC236}">
                <a16:creationId xmlns:a16="http://schemas.microsoft.com/office/drawing/2014/main" id="{605B47B0-D205-4D41-8D59-4FCF3CE5FE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00" b="99150" l="0" r="99329"/>
                    </a14:imgEffect>
                  </a14:imgLayer>
                </a14:imgProps>
              </a:ext>
            </a:extLst>
          </a:blip>
          <a:stretch>
            <a:fillRect/>
          </a:stretch>
        </p:blipFill>
        <p:spPr>
          <a:xfrm rot="915491">
            <a:off x="5644304" y="27710"/>
            <a:ext cx="3306690" cy="3916984"/>
          </a:xfrm>
          <a:prstGeom prst="rect">
            <a:avLst/>
          </a:prstGeom>
          <a:effectLst>
            <a:outerShdw blurRad="101600" dist="101600" dir="2700000" algn="tl" rotWithShape="0">
              <a:srgbClr val="000000">
                <a:alpha val="43000"/>
              </a:srgbClr>
            </a:outerShdw>
          </a:effectLst>
        </p:spPr>
      </p:pic>
      <p:sp>
        <p:nvSpPr>
          <p:cNvPr id="5" name="Rectangle 4">
            <a:extLst>
              <a:ext uri="{FF2B5EF4-FFF2-40B4-BE49-F238E27FC236}">
                <a16:creationId xmlns:a16="http://schemas.microsoft.com/office/drawing/2014/main" id="{0CFF54A9-3DED-C642-8E1A-E3B6481258E7}"/>
              </a:ext>
            </a:extLst>
          </p:cNvPr>
          <p:cNvSpPr/>
          <p:nvPr/>
        </p:nvSpPr>
        <p:spPr>
          <a:xfrm>
            <a:off x="377997" y="80081"/>
            <a:ext cx="5449062" cy="1077218"/>
          </a:xfrm>
          <a:prstGeom prst="rect">
            <a:avLst/>
          </a:prstGeom>
        </p:spPr>
        <p:txBody>
          <a:bodyPr wrap="square">
            <a:spAutoFit/>
          </a:bodyPr>
          <a:lstStyle/>
          <a:p>
            <a:r>
              <a:rPr lang="it-IT" sz="3200" dirty="0" err="1">
                <a:solidFill>
                  <a:schemeClr val="bg1"/>
                </a:solidFill>
                <a:latin typeface="Oswald" pitchFamily="2" charset="77"/>
              </a:rPr>
              <a:t>Beguyer</a:t>
            </a:r>
            <a:r>
              <a:rPr lang="it-IT" sz="3200" dirty="0">
                <a:solidFill>
                  <a:schemeClr val="bg1"/>
                </a:solidFill>
                <a:latin typeface="Oswald" pitchFamily="2" charset="77"/>
              </a:rPr>
              <a:t> de </a:t>
            </a:r>
            <a:r>
              <a:rPr lang="it-IT" sz="3200" dirty="0" err="1">
                <a:solidFill>
                  <a:schemeClr val="bg1"/>
                </a:solidFill>
                <a:latin typeface="Oswald" pitchFamily="2" charset="77"/>
              </a:rPr>
              <a:t>Chancourtois</a:t>
            </a:r>
            <a:r>
              <a:rPr lang="it-IT" sz="3200" dirty="0">
                <a:solidFill>
                  <a:schemeClr val="bg1"/>
                </a:solidFill>
                <a:latin typeface="Oswald" pitchFamily="2" charset="77"/>
              </a:rPr>
              <a:t>, nel 1861, ha un'ulteriore intuizione</a:t>
            </a:r>
            <a:endParaRPr lang="en-US" sz="3200" dirty="0">
              <a:solidFill>
                <a:schemeClr val="bg1"/>
              </a:solidFill>
              <a:latin typeface="Oswald" pitchFamily="2" charset="77"/>
            </a:endParaRPr>
          </a:p>
        </p:txBody>
      </p:sp>
      <p:sp>
        <p:nvSpPr>
          <p:cNvPr id="6" name="Rectangle 5">
            <a:extLst>
              <a:ext uri="{FF2B5EF4-FFF2-40B4-BE49-F238E27FC236}">
                <a16:creationId xmlns:a16="http://schemas.microsoft.com/office/drawing/2014/main" id="{DD6B46D7-FF95-7F40-BD53-F4C2D7729BC7}"/>
              </a:ext>
            </a:extLst>
          </p:cNvPr>
          <p:cNvSpPr/>
          <p:nvPr/>
        </p:nvSpPr>
        <p:spPr>
          <a:xfrm>
            <a:off x="4477870" y="4229377"/>
            <a:ext cx="4572000" cy="2062103"/>
          </a:xfrm>
          <a:prstGeom prst="rect">
            <a:avLst/>
          </a:prstGeom>
        </p:spPr>
        <p:txBody>
          <a:bodyPr>
            <a:spAutoFit/>
          </a:bodyPr>
          <a:lstStyle/>
          <a:p>
            <a:pPr algn="r"/>
            <a:r>
              <a:rPr lang="it-IT" sz="3200" dirty="0">
                <a:solidFill>
                  <a:schemeClr val="bg1"/>
                </a:solidFill>
                <a:latin typeface="Oswald" pitchFamily="2" charset="77"/>
              </a:rPr>
              <a:t>una rappresentazione posizionale, geometrica degli elementi, pensati come posti sulla superficie di un cilindro </a:t>
            </a:r>
            <a:endParaRPr lang="en-US" sz="3200" dirty="0"/>
          </a:p>
        </p:txBody>
      </p:sp>
      <p:sp>
        <p:nvSpPr>
          <p:cNvPr id="7" name="Rectangle 6">
            <a:extLst>
              <a:ext uri="{FF2B5EF4-FFF2-40B4-BE49-F238E27FC236}">
                <a16:creationId xmlns:a16="http://schemas.microsoft.com/office/drawing/2014/main" id="{E6556DF9-9733-4A4C-AE9A-C48B435A47D6}"/>
              </a:ext>
            </a:extLst>
          </p:cNvPr>
          <p:cNvSpPr/>
          <p:nvPr/>
        </p:nvSpPr>
        <p:spPr>
          <a:xfrm>
            <a:off x="35136" y="1447593"/>
            <a:ext cx="5371390" cy="1077218"/>
          </a:xfrm>
          <a:prstGeom prst="rect">
            <a:avLst/>
          </a:prstGeom>
        </p:spPr>
        <p:txBody>
          <a:bodyPr wrap="square">
            <a:spAutoFit/>
          </a:bodyPr>
          <a:lstStyle/>
          <a:p>
            <a:pPr algn="r"/>
            <a:r>
              <a:rPr lang="it-IT" sz="3200" dirty="0">
                <a:solidFill>
                  <a:schemeClr val="bg1"/>
                </a:solidFill>
                <a:latin typeface="Oswald" pitchFamily="2" charset="77"/>
              </a:rPr>
              <a:t>Ma anche lui manca nel trarne le conclusioni</a:t>
            </a:r>
            <a:endParaRPr lang="en-US" sz="3200" dirty="0"/>
          </a:p>
        </p:txBody>
      </p:sp>
    </p:spTree>
    <p:extLst>
      <p:ext uri="{BB962C8B-B14F-4D97-AF65-F5344CB8AC3E}">
        <p14:creationId xmlns:p14="http://schemas.microsoft.com/office/powerpoint/2010/main" val="2846029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5838" y="103812"/>
            <a:ext cx="8746063" cy="1569660"/>
          </a:xfrm>
          <a:prstGeom prst="rect">
            <a:avLst/>
          </a:prstGeom>
          <a:noFill/>
        </p:spPr>
        <p:txBody>
          <a:bodyPr wrap="square" rtlCol="0">
            <a:spAutoFit/>
          </a:bodyPr>
          <a:lstStyle/>
          <a:p>
            <a:r>
              <a:rPr lang="it-IT" sz="3200" dirty="0">
                <a:solidFill>
                  <a:srgbClr val="FFFFFF"/>
                </a:solidFill>
                <a:latin typeface="Oswald" pitchFamily="2" charset="77"/>
              </a:rPr>
              <a:t>È </a:t>
            </a:r>
            <a:r>
              <a:rPr lang="it-IT" sz="3200" dirty="0" err="1">
                <a:solidFill>
                  <a:srgbClr val="FFFFFF"/>
                </a:solidFill>
                <a:latin typeface="Oswald" pitchFamily="2" charset="77"/>
              </a:rPr>
              <a:t>Dmitri</a:t>
            </a:r>
            <a:r>
              <a:rPr lang="it-IT" sz="3200" dirty="0">
                <a:solidFill>
                  <a:srgbClr val="FFFFFF"/>
                </a:solidFill>
                <a:latin typeface="Oswald" pitchFamily="2" charset="77"/>
              </a:rPr>
              <a:t> Ivanovich Mendeleev, nel 1865, che trova finalmente la chiave giusta per </a:t>
            </a:r>
            <a:r>
              <a:rPr lang="it-IT" sz="3200" b="1" u="sng" dirty="0">
                <a:solidFill>
                  <a:schemeClr val="bg1"/>
                </a:solidFill>
                <a:latin typeface="Oswald" pitchFamily="2" charset="77"/>
              </a:rPr>
              <a:t>interpretare</a:t>
            </a:r>
            <a:r>
              <a:rPr lang="it-IT" sz="3200" dirty="0">
                <a:solidFill>
                  <a:srgbClr val="FFFFFF"/>
                </a:solidFill>
                <a:latin typeface="Oswald" pitchFamily="2" charset="77"/>
              </a:rPr>
              <a:t>, ma </a:t>
            </a:r>
            <a:r>
              <a:rPr lang="it-IT" sz="3200" b="1" dirty="0">
                <a:solidFill>
                  <a:schemeClr val="bg1"/>
                </a:solidFill>
                <a:latin typeface="Oswald" pitchFamily="2" charset="77"/>
              </a:rPr>
              <a:t>non </a:t>
            </a:r>
            <a:r>
              <a:rPr lang="it-IT" sz="3200" b="1" u="sng" dirty="0">
                <a:solidFill>
                  <a:schemeClr val="bg1"/>
                </a:solidFill>
                <a:latin typeface="Oswald" pitchFamily="2" charset="77"/>
              </a:rPr>
              <a:t>spiegare</a:t>
            </a:r>
            <a:r>
              <a:rPr lang="it-IT" sz="3200" dirty="0">
                <a:solidFill>
                  <a:srgbClr val="FFFFFF"/>
                </a:solidFill>
                <a:latin typeface="Oswald" pitchFamily="2" charset="77"/>
              </a:rPr>
              <a:t>, la chimica. </a:t>
            </a:r>
          </a:p>
        </p:txBody>
      </p:sp>
      <p:pic>
        <p:nvPicPr>
          <p:cNvPr id="5" name="Immagine 4"/>
          <p:cNvPicPr>
            <a:picLocks noChangeAspect="1"/>
          </p:cNvPicPr>
          <p:nvPr/>
        </p:nvPicPr>
        <p:blipFill>
          <a:blip r:embed="rId2"/>
          <a:stretch>
            <a:fillRect/>
          </a:stretch>
        </p:blipFill>
        <p:spPr>
          <a:xfrm rot="243613">
            <a:off x="5795849" y="1772050"/>
            <a:ext cx="2922212" cy="3884107"/>
          </a:xfrm>
          <a:prstGeom prst="rect">
            <a:avLst/>
          </a:prstGeom>
          <a:ln w="57150" cmpd="sng">
            <a:solidFill>
              <a:schemeClr val="bg1"/>
            </a:solidFill>
          </a:ln>
          <a:effectLst>
            <a:outerShdw blurRad="101600" dist="101600" dir="2700000" algn="tl" rotWithShape="0">
              <a:prstClr val="black">
                <a:alpha val="40000"/>
              </a:prstClr>
            </a:outerShdw>
          </a:effectLst>
        </p:spPr>
      </p:pic>
      <p:pic>
        <p:nvPicPr>
          <p:cNvPr id="6" name="Immagine 5"/>
          <p:cNvPicPr>
            <a:picLocks noChangeAspect="1"/>
          </p:cNvPicPr>
          <p:nvPr/>
        </p:nvPicPr>
        <p:blipFill>
          <a:blip r:embed="rId3"/>
          <a:stretch>
            <a:fillRect/>
          </a:stretch>
        </p:blipFill>
        <p:spPr>
          <a:xfrm rot="21342022">
            <a:off x="306347" y="2347994"/>
            <a:ext cx="4964224" cy="2732221"/>
          </a:xfrm>
          <a:prstGeom prst="rect">
            <a:avLst/>
          </a:prstGeom>
          <a:ln w="38100" cmpd="sng">
            <a:solidFill>
              <a:srgbClr val="FFFFFF"/>
            </a:solidFill>
          </a:ln>
          <a:effectLst>
            <a:outerShdw blurRad="101600" dist="101600" dir="2700000" algn="tl" rotWithShape="0">
              <a:prstClr val="black">
                <a:alpha val="40000"/>
              </a:prstClr>
            </a:outerShdw>
          </a:effectLst>
        </p:spPr>
      </p:pic>
      <p:sp>
        <p:nvSpPr>
          <p:cNvPr id="8" name="CasellaDiTesto 3">
            <a:extLst>
              <a:ext uri="{FF2B5EF4-FFF2-40B4-BE49-F238E27FC236}">
                <a16:creationId xmlns:a16="http://schemas.microsoft.com/office/drawing/2014/main" id="{9382E07B-46E2-E140-B31A-3635C2C44192}"/>
              </a:ext>
            </a:extLst>
          </p:cNvPr>
          <p:cNvSpPr txBox="1"/>
          <p:nvPr/>
        </p:nvSpPr>
        <p:spPr>
          <a:xfrm>
            <a:off x="105837" y="5754737"/>
            <a:ext cx="8746063" cy="584775"/>
          </a:xfrm>
          <a:prstGeom prst="rect">
            <a:avLst/>
          </a:prstGeom>
          <a:noFill/>
        </p:spPr>
        <p:txBody>
          <a:bodyPr wrap="square" rtlCol="0">
            <a:spAutoFit/>
          </a:bodyPr>
          <a:lstStyle/>
          <a:p>
            <a:r>
              <a:rPr lang="it-IT" sz="3200" dirty="0">
                <a:solidFill>
                  <a:srgbClr val="FFFFFF"/>
                </a:solidFill>
                <a:latin typeface="Oswald" pitchFamily="2" charset="77"/>
              </a:rPr>
              <a:t>Per farlo adotta un criterio di ordinamento</a:t>
            </a:r>
          </a:p>
        </p:txBody>
      </p:sp>
    </p:spTree>
    <p:extLst>
      <p:ext uri="{BB962C8B-B14F-4D97-AF65-F5344CB8AC3E}">
        <p14:creationId xmlns:p14="http://schemas.microsoft.com/office/powerpoint/2010/main" val="2596061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4185B1-E58E-7242-A100-44B59418322A}"/>
              </a:ext>
            </a:extLst>
          </p:cNvPr>
          <p:cNvSpPr>
            <a:spLocks noGrp="1"/>
          </p:cNvSpPr>
          <p:nvPr>
            <p:ph type="sldNum" sz="quarter" idx="12"/>
          </p:nvPr>
        </p:nvSpPr>
        <p:spPr/>
        <p:txBody>
          <a:bodyPr/>
          <a:lstStyle/>
          <a:p>
            <a:fld id="{1744BE55-CFB6-3249-9653-5A6C656DA5B0}" type="slidenum">
              <a:rPr lang="en-US" smtClean="0"/>
              <a:pPr/>
              <a:t>2</a:t>
            </a:fld>
            <a:endParaRPr lang="en-US"/>
          </a:p>
        </p:txBody>
      </p:sp>
      <p:pic>
        <p:nvPicPr>
          <p:cNvPr id="7" name="Immagine 17">
            <a:extLst>
              <a:ext uri="{FF2B5EF4-FFF2-40B4-BE49-F238E27FC236}">
                <a16:creationId xmlns:a16="http://schemas.microsoft.com/office/drawing/2014/main" id="{C1EC1155-6F64-C946-9E76-19FC085E24D0}"/>
              </a:ext>
            </a:extLst>
          </p:cNvPr>
          <p:cNvPicPr>
            <a:picLocks noChangeAspect="1"/>
          </p:cNvPicPr>
          <p:nvPr/>
        </p:nvPicPr>
        <p:blipFill>
          <a:blip r:embed="rId2"/>
          <a:stretch>
            <a:fillRect/>
          </a:stretch>
        </p:blipFill>
        <p:spPr>
          <a:xfrm>
            <a:off x="3225800" y="1612695"/>
            <a:ext cx="5588000" cy="4686300"/>
          </a:xfrm>
          <a:prstGeom prst="rect">
            <a:avLst/>
          </a:prstGeom>
          <a:ln w="28575" cmpd="sng">
            <a:solidFill>
              <a:schemeClr val="tx2"/>
            </a:solidFill>
          </a:ln>
          <a:effectLst>
            <a:outerShdw blurRad="50800" dist="101600" dir="2700000" algn="tl" rotWithShape="0">
              <a:srgbClr val="000000">
                <a:alpha val="43000"/>
              </a:srgbClr>
            </a:outerShdw>
          </a:effectLst>
        </p:spPr>
      </p:pic>
      <p:sp>
        <p:nvSpPr>
          <p:cNvPr id="8" name="CasellaDiTesto 20">
            <a:extLst>
              <a:ext uri="{FF2B5EF4-FFF2-40B4-BE49-F238E27FC236}">
                <a16:creationId xmlns:a16="http://schemas.microsoft.com/office/drawing/2014/main" id="{367379D7-06AE-3740-8082-FB85AE7A7AB7}"/>
              </a:ext>
            </a:extLst>
          </p:cNvPr>
          <p:cNvSpPr txBox="1"/>
          <p:nvPr/>
        </p:nvSpPr>
        <p:spPr>
          <a:xfrm>
            <a:off x="147483" y="3019283"/>
            <a:ext cx="2976717" cy="2949525"/>
          </a:xfrm>
          <a:prstGeom prst="rect">
            <a:avLst/>
          </a:prstGeom>
          <a:noFill/>
        </p:spPr>
        <p:txBody>
          <a:bodyPr wrap="square" rtlCol="0">
            <a:spAutoFit/>
          </a:bodyPr>
          <a:lstStyle/>
          <a:p>
            <a:endParaRPr lang="it-IT" sz="2000" dirty="0">
              <a:solidFill>
                <a:srgbClr val="FFFFFF"/>
              </a:solidFill>
              <a:latin typeface="Oswald" pitchFamily="2" charset="77"/>
            </a:endParaRPr>
          </a:p>
          <a:p>
            <a:pPr marL="342900" indent="-342900">
              <a:lnSpc>
                <a:spcPct val="150000"/>
              </a:lnSpc>
              <a:buFont typeface="Arial"/>
              <a:buChar char="•"/>
            </a:pPr>
            <a:r>
              <a:rPr lang="it-IT" sz="2800" dirty="0">
                <a:solidFill>
                  <a:srgbClr val="FFFFFF"/>
                </a:solidFill>
                <a:latin typeface="Oswald" pitchFamily="2" charset="77"/>
              </a:rPr>
              <a:t>Fuoco</a:t>
            </a:r>
          </a:p>
          <a:p>
            <a:pPr marL="342900" indent="-342900">
              <a:lnSpc>
                <a:spcPct val="150000"/>
              </a:lnSpc>
              <a:buFont typeface="Arial"/>
              <a:buChar char="•"/>
            </a:pPr>
            <a:r>
              <a:rPr lang="it-IT" sz="2800" dirty="0">
                <a:solidFill>
                  <a:srgbClr val="FFFFFF"/>
                </a:solidFill>
                <a:latin typeface="Oswald" pitchFamily="2" charset="77"/>
              </a:rPr>
              <a:t>Terra</a:t>
            </a:r>
          </a:p>
          <a:p>
            <a:pPr marL="342900" indent="-342900">
              <a:lnSpc>
                <a:spcPct val="150000"/>
              </a:lnSpc>
              <a:buFont typeface="Arial"/>
              <a:buChar char="•"/>
            </a:pPr>
            <a:r>
              <a:rPr lang="it-IT" sz="2800" dirty="0">
                <a:solidFill>
                  <a:srgbClr val="FFFFFF"/>
                </a:solidFill>
                <a:latin typeface="Oswald" pitchFamily="2" charset="77"/>
              </a:rPr>
              <a:t>Acqua</a:t>
            </a:r>
          </a:p>
          <a:p>
            <a:pPr marL="342900" indent="-342900">
              <a:lnSpc>
                <a:spcPct val="150000"/>
              </a:lnSpc>
              <a:buFont typeface="Arial"/>
              <a:buChar char="•"/>
            </a:pPr>
            <a:r>
              <a:rPr lang="it-IT" sz="2800" dirty="0">
                <a:solidFill>
                  <a:srgbClr val="FFFFFF"/>
                </a:solidFill>
                <a:latin typeface="Oswald" pitchFamily="2" charset="77"/>
              </a:rPr>
              <a:t>Aria</a:t>
            </a:r>
          </a:p>
        </p:txBody>
      </p:sp>
      <p:pic>
        <p:nvPicPr>
          <p:cNvPr id="9" name="Immagine 24">
            <a:extLst>
              <a:ext uri="{FF2B5EF4-FFF2-40B4-BE49-F238E27FC236}">
                <a16:creationId xmlns:a16="http://schemas.microsoft.com/office/drawing/2014/main" id="{6A22545D-D152-F84A-B456-D986AE48E9EF}"/>
              </a:ext>
            </a:extLst>
          </p:cNvPr>
          <p:cNvPicPr>
            <a:picLocks noChangeAspect="1"/>
          </p:cNvPicPr>
          <p:nvPr/>
        </p:nvPicPr>
        <p:blipFill>
          <a:blip r:embed="rId3">
            <a:duotone>
              <a:prstClr val="black"/>
              <a:srgbClr val="FFC107">
                <a:tint val="45000"/>
                <a:satMod val="400000"/>
              </a:srgbClr>
            </a:duotone>
          </a:blip>
          <a:stretch>
            <a:fillRect/>
          </a:stretch>
        </p:blipFill>
        <p:spPr>
          <a:xfrm rot="10800000">
            <a:off x="1612900" y="5520590"/>
            <a:ext cx="525616" cy="444752"/>
          </a:xfrm>
          <a:prstGeom prst="rect">
            <a:avLst/>
          </a:prstGeom>
          <a:ln w="19050" cmpd="sng">
            <a:solidFill>
              <a:schemeClr val="tx2"/>
            </a:solidFill>
          </a:ln>
          <a:effectLst>
            <a:outerShdw blurRad="50800" dist="76200" dir="2700000" algn="tl" rotWithShape="0">
              <a:srgbClr val="000000">
                <a:alpha val="43000"/>
              </a:srgbClr>
            </a:outerShdw>
          </a:effectLst>
        </p:spPr>
      </p:pic>
      <p:sp>
        <p:nvSpPr>
          <p:cNvPr id="10" name="CasellaDiTesto 1">
            <a:extLst>
              <a:ext uri="{FF2B5EF4-FFF2-40B4-BE49-F238E27FC236}">
                <a16:creationId xmlns:a16="http://schemas.microsoft.com/office/drawing/2014/main" id="{BDE05A64-DECE-6144-8CE5-24F1372EAAB1}"/>
              </a:ext>
            </a:extLst>
          </p:cNvPr>
          <p:cNvSpPr txBox="1"/>
          <p:nvPr/>
        </p:nvSpPr>
        <p:spPr>
          <a:xfrm>
            <a:off x="3124200" y="65146"/>
            <a:ext cx="5895788" cy="523220"/>
          </a:xfrm>
          <a:prstGeom prst="rect">
            <a:avLst/>
          </a:prstGeom>
          <a:noFill/>
        </p:spPr>
        <p:txBody>
          <a:bodyPr wrap="square" rtlCol="0">
            <a:spAutoFit/>
          </a:bodyPr>
          <a:lstStyle/>
          <a:p>
            <a:r>
              <a:rPr lang="it-IT" sz="2800" dirty="0">
                <a:solidFill>
                  <a:srgbClr val="FFFFFF"/>
                </a:solidFill>
                <a:latin typeface="Oswald" pitchFamily="2" charset="77"/>
              </a:rPr>
              <a:t>La preistoria della fisica: i presocratici</a:t>
            </a:r>
          </a:p>
        </p:txBody>
      </p:sp>
      <p:pic>
        <p:nvPicPr>
          <p:cNvPr id="11" name="Immagine 13">
            <a:extLst>
              <a:ext uri="{FF2B5EF4-FFF2-40B4-BE49-F238E27FC236}">
                <a16:creationId xmlns:a16="http://schemas.microsoft.com/office/drawing/2014/main" id="{0EF580F2-B018-7547-9A7E-362B11981D90}"/>
              </a:ext>
            </a:extLst>
          </p:cNvPr>
          <p:cNvPicPr>
            <a:picLocks noChangeAspect="1"/>
          </p:cNvPicPr>
          <p:nvPr/>
        </p:nvPicPr>
        <p:blipFill>
          <a:blip r:embed="rId4"/>
          <a:stretch>
            <a:fillRect/>
          </a:stretch>
        </p:blipFill>
        <p:spPr>
          <a:xfrm>
            <a:off x="147483" y="141020"/>
            <a:ext cx="2479361" cy="1945345"/>
          </a:xfrm>
          <a:prstGeom prst="rect">
            <a:avLst/>
          </a:prstGeom>
          <a:effectLst>
            <a:outerShdw blurRad="50800" dist="38100" dir="2700000" algn="tl" rotWithShape="0">
              <a:prstClr val="black">
                <a:alpha val="40000"/>
              </a:prstClr>
            </a:outerShdw>
          </a:effectLst>
        </p:spPr>
      </p:pic>
      <p:pic>
        <p:nvPicPr>
          <p:cNvPr id="12" name="Immagine 21">
            <a:extLst>
              <a:ext uri="{FF2B5EF4-FFF2-40B4-BE49-F238E27FC236}">
                <a16:creationId xmlns:a16="http://schemas.microsoft.com/office/drawing/2014/main" id="{F92C4AF0-61C2-3B4E-AE98-7E1BCF6C2868}"/>
              </a:ext>
            </a:extLst>
          </p:cNvPr>
          <p:cNvPicPr>
            <a:picLocks noChangeAspect="1"/>
          </p:cNvPicPr>
          <p:nvPr/>
        </p:nvPicPr>
        <p:blipFill>
          <a:blip r:embed="rId3">
            <a:duotone>
              <a:prstClr val="black"/>
              <a:srgbClr val="FFC107">
                <a:tint val="45000"/>
                <a:satMod val="400000"/>
              </a:srgbClr>
            </a:duotone>
          </a:blip>
          <a:stretch>
            <a:fillRect/>
          </a:stretch>
        </p:blipFill>
        <p:spPr>
          <a:xfrm>
            <a:off x="1612900" y="3524045"/>
            <a:ext cx="525616" cy="444752"/>
          </a:xfrm>
          <a:prstGeom prst="rect">
            <a:avLst/>
          </a:prstGeom>
          <a:ln w="19050" cmpd="sng">
            <a:solidFill>
              <a:schemeClr val="tx2"/>
            </a:solidFill>
          </a:ln>
          <a:effectLst>
            <a:outerShdw blurRad="50800" dist="76200" dir="2700000" algn="tl" rotWithShape="0">
              <a:srgbClr val="000000">
                <a:alpha val="43000"/>
              </a:srgbClr>
            </a:outerShdw>
          </a:effectLst>
        </p:spPr>
      </p:pic>
      <p:pic>
        <p:nvPicPr>
          <p:cNvPr id="13" name="Immagine 4">
            <a:extLst>
              <a:ext uri="{FF2B5EF4-FFF2-40B4-BE49-F238E27FC236}">
                <a16:creationId xmlns:a16="http://schemas.microsoft.com/office/drawing/2014/main" id="{EE0C8824-6495-E940-98DE-BFB34ADD4E65}"/>
              </a:ext>
            </a:extLst>
          </p:cNvPr>
          <p:cNvPicPr>
            <a:picLocks noChangeAspect="1"/>
          </p:cNvPicPr>
          <p:nvPr/>
        </p:nvPicPr>
        <p:blipFill>
          <a:blip r:embed="rId5"/>
          <a:stretch>
            <a:fillRect/>
          </a:stretch>
        </p:blipFill>
        <p:spPr>
          <a:xfrm>
            <a:off x="147483" y="133202"/>
            <a:ext cx="2479361" cy="1953163"/>
          </a:xfrm>
          <a:prstGeom prst="rect">
            <a:avLst/>
          </a:prstGeom>
        </p:spPr>
      </p:pic>
      <p:pic>
        <p:nvPicPr>
          <p:cNvPr id="14" name="Immagine 6">
            <a:extLst>
              <a:ext uri="{FF2B5EF4-FFF2-40B4-BE49-F238E27FC236}">
                <a16:creationId xmlns:a16="http://schemas.microsoft.com/office/drawing/2014/main" id="{44DDFC59-38B1-F044-B403-9B6658BD8A73}"/>
              </a:ext>
            </a:extLst>
          </p:cNvPr>
          <p:cNvPicPr>
            <a:picLocks noChangeAspect="1"/>
          </p:cNvPicPr>
          <p:nvPr/>
        </p:nvPicPr>
        <p:blipFill>
          <a:blip r:embed="rId6"/>
          <a:stretch>
            <a:fillRect/>
          </a:stretch>
        </p:blipFill>
        <p:spPr>
          <a:xfrm>
            <a:off x="147483" y="133202"/>
            <a:ext cx="2479361" cy="1960981"/>
          </a:xfrm>
          <a:prstGeom prst="rect">
            <a:avLst/>
          </a:prstGeom>
        </p:spPr>
      </p:pic>
      <p:pic>
        <p:nvPicPr>
          <p:cNvPr id="15" name="Immagine 22">
            <a:extLst>
              <a:ext uri="{FF2B5EF4-FFF2-40B4-BE49-F238E27FC236}">
                <a16:creationId xmlns:a16="http://schemas.microsoft.com/office/drawing/2014/main" id="{2A1EECB9-E0A5-8B42-96E9-E175C6C7B25A}"/>
              </a:ext>
            </a:extLst>
          </p:cNvPr>
          <p:cNvPicPr>
            <a:picLocks noChangeAspect="1"/>
          </p:cNvPicPr>
          <p:nvPr/>
        </p:nvPicPr>
        <p:blipFill>
          <a:blip r:embed="rId7">
            <a:duotone>
              <a:prstClr val="black"/>
              <a:srgbClr val="FFC107">
                <a:tint val="45000"/>
                <a:satMod val="400000"/>
              </a:srgbClr>
            </a:duotone>
          </a:blip>
          <a:stretch>
            <a:fillRect/>
          </a:stretch>
        </p:blipFill>
        <p:spPr>
          <a:xfrm>
            <a:off x="1612900" y="4157247"/>
            <a:ext cx="532191" cy="472105"/>
          </a:xfrm>
          <a:prstGeom prst="rect">
            <a:avLst/>
          </a:prstGeom>
          <a:ln w="19050" cmpd="sng">
            <a:solidFill>
              <a:schemeClr val="tx2"/>
            </a:solidFill>
          </a:ln>
          <a:effectLst>
            <a:outerShdw blurRad="50800" dist="76200" dir="2700000" algn="tl" rotWithShape="0">
              <a:srgbClr val="000000">
                <a:alpha val="43000"/>
              </a:srgbClr>
            </a:outerShdw>
          </a:effectLst>
        </p:spPr>
      </p:pic>
      <p:sp>
        <p:nvSpPr>
          <p:cNvPr id="16" name="CasellaDiTesto 3">
            <a:extLst>
              <a:ext uri="{FF2B5EF4-FFF2-40B4-BE49-F238E27FC236}">
                <a16:creationId xmlns:a16="http://schemas.microsoft.com/office/drawing/2014/main" id="{05B60EB9-4E70-7C46-A528-C46CB0BAF16A}"/>
              </a:ext>
            </a:extLst>
          </p:cNvPr>
          <p:cNvSpPr txBox="1"/>
          <p:nvPr/>
        </p:nvSpPr>
        <p:spPr>
          <a:xfrm>
            <a:off x="1117738" y="511422"/>
            <a:ext cx="569387" cy="1015663"/>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r>
              <a:rPr lang="it-IT" sz="6000" b="1" dirty="0">
                <a:solidFill>
                  <a:srgbClr val="0000FF"/>
                </a:solidFill>
              </a:rPr>
              <a:t>+</a:t>
            </a:r>
          </a:p>
        </p:txBody>
      </p:sp>
      <p:pic>
        <p:nvPicPr>
          <p:cNvPr id="17" name="Immagine 23">
            <a:extLst>
              <a:ext uri="{FF2B5EF4-FFF2-40B4-BE49-F238E27FC236}">
                <a16:creationId xmlns:a16="http://schemas.microsoft.com/office/drawing/2014/main" id="{BB22A404-B96A-6842-A25D-F032C653FEC7}"/>
              </a:ext>
            </a:extLst>
          </p:cNvPr>
          <p:cNvPicPr>
            <a:picLocks noChangeAspect="1"/>
          </p:cNvPicPr>
          <p:nvPr/>
        </p:nvPicPr>
        <p:blipFill>
          <a:blip r:embed="rId7">
            <a:duotone>
              <a:prstClr val="black"/>
              <a:srgbClr val="FFC107">
                <a:tint val="45000"/>
                <a:satMod val="400000"/>
              </a:srgbClr>
            </a:duotone>
          </a:blip>
          <a:stretch>
            <a:fillRect/>
          </a:stretch>
        </p:blipFill>
        <p:spPr>
          <a:xfrm rot="10800000">
            <a:off x="1612900" y="4822878"/>
            <a:ext cx="532191" cy="472105"/>
          </a:xfrm>
          <a:prstGeom prst="rect">
            <a:avLst/>
          </a:prstGeom>
          <a:ln w="19050" cmpd="sng">
            <a:solidFill>
              <a:schemeClr val="tx2"/>
            </a:solidFill>
          </a:ln>
          <a:effectLst>
            <a:outerShdw blurRad="50800" dist="76200" dir="2700000" algn="tl" rotWithShape="0">
              <a:srgbClr val="000000">
                <a:alpha val="43000"/>
              </a:srgbClr>
            </a:outerShdw>
          </a:effectLst>
        </p:spPr>
      </p:pic>
      <p:sp>
        <p:nvSpPr>
          <p:cNvPr id="18" name="Rettangolo 7">
            <a:extLst>
              <a:ext uri="{FF2B5EF4-FFF2-40B4-BE49-F238E27FC236}">
                <a16:creationId xmlns:a16="http://schemas.microsoft.com/office/drawing/2014/main" id="{FDD56382-C367-4C48-B2B6-EC7349642834}"/>
              </a:ext>
            </a:extLst>
          </p:cNvPr>
          <p:cNvSpPr/>
          <p:nvPr/>
        </p:nvSpPr>
        <p:spPr>
          <a:xfrm>
            <a:off x="453592" y="4157247"/>
            <a:ext cx="1080373" cy="47210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FF"/>
              </a:solidFill>
            </a:endParaRPr>
          </a:p>
        </p:txBody>
      </p:sp>
      <p:sp>
        <p:nvSpPr>
          <p:cNvPr id="19" name="Rettangolo 25">
            <a:extLst>
              <a:ext uri="{FF2B5EF4-FFF2-40B4-BE49-F238E27FC236}">
                <a16:creationId xmlns:a16="http://schemas.microsoft.com/office/drawing/2014/main" id="{323FC914-6E0E-AE4D-BE15-99330FFEBFBD}"/>
              </a:ext>
            </a:extLst>
          </p:cNvPr>
          <p:cNvSpPr/>
          <p:nvPr/>
        </p:nvSpPr>
        <p:spPr>
          <a:xfrm>
            <a:off x="453592" y="4795984"/>
            <a:ext cx="1080373" cy="47210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FFFF"/>
              </a:solidFill>
            </a:endParaRPr>
          </a:p>
        </p:txBody>
      </p:sp>
      <p:sp>
        <p:nvSpPr>
          <p:cNvPr id="20" name="CasellaDiTesto 1">
            <a:extLst>
              <a:ext uri="{FF2B5EF4-FFF2-40B4-BE49-F238E27FC236}">
                <a16:creationId xmlns:a16="http://schemas.microsoft.com/office/drawing/2014/main" id="{B668EC03-3B9B-5E45-AA04-EA3102FD273A}"/>
              </a:ext>
            </a:extLst>
          </p:cNvPr>
          <p:cNvSpPr txBox="1"/>
          <p:nvPr/>
        </p:nvSpPr>
        <p:spPr>
          <a:xfrm>
            <a:off x="3124200" y="998064"/>
            <a:ext cx="5895788" cy="523220"/>
          </a:xfrm>
          <a:prstGeom prst="rect">
            <a:avLst/>
          </a:prstGeom>
          <a:noFill/>
        </p:spPr>
        <p:txBody>
          <a:bodyPr wrap="square" rtlCol="0">
            <a:spAutoFit/>
          </a:bodyPr>
          <a:lstStyle/>
          <a:p>
            <a:r>
              <a:rPr lang="it-IT" sz="2800" dirty="0">
                <a:solidFill>
                  <a:srgbClr val="FFFFFF"/>
                </a:solidFill>
                <a:latin typeface="Oswald" pitchFamily="2" charset="77"/>
              </a:rPr>
              <a:t>Empedocle: il riduzionismo</a:t>
            </a:r>
          </a:p>
        </p:txBody>
      </p:sp>
      <p:pic>
        <p:nvPicPr>
          <p:cNvPr id="3074" name="Picture 2" descr="Image result for the jungles">
            <a:extLst>
              <a:ext uri="{FF2B5EF4-FFF2-40B4-BE49-F238E27FC236}">
                <a16:creationId xmlns:a16="http://schemas.microsoft.com/office/drawing/2014/main" id="{7F758087-5BF2-9548-AD75-46821672BF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6439" y="1619045"/>
            <a:ext cx="5585339"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edge">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80">
                                          <p:stCondLst>
                                            <p:cond delay="0"/>
                                          </p:stCondLst>
                                        </p:cTn>
                                        <p:tgtEl>
                                          <p:spTgt spid="12"/>
                                        </p:tgtEl>
                                      </p:cBhvr>
                                    </p:animEffect>
                                    <p:anim calcmode="lin" valueType="num">
                                      <p:cBhvr>
                                        <p:cTn id="41" dur="1824"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6" dur="28">
                                          <p:stCondLst>
                                            <p:cond delay="648"/>
                                          </p:stCondLst>
                                        </p:cTn>
                                        <p:tgtEl>
                                          <p:spTgt spid="12"/>
                                        </p:tgtEl>
                                      </p:cBhvr>
                                      <p:to x="100000" y="60000"/>
                                    </p:animScale>
                                    <p:animScale>
                                      <p:cBhvr>
                                        <p:cTn id="47" dur="164" decel="50000">
                                          <p:stCondLst>
                                            <p:cond delay="676"/>
                                          </p:stCondLst>
                                        </p:cTn>
                                        <p:tgtEl>
                                          <p:spTgt spid="12"/>
                                        </p:tgtEl>
                                      </p:cBhvr>
                                      <p:to x="100000" y="100000"/>
                                    </p:animScale>
                                    <p:animScale>
                                      <p:cBhvr>
                                        <p:cTn id="48" dur="28">
                                          <p:stCondLst>
                                            <p:cond delay="1312"/>
                                          </p:stCondLst>
                                        </p:cTn>
                                        <p:tgtEl>
                                          <p:spTgt spid="12"/>
                                        </p:tgtEl>
                                      </p:cBhvr>
                                      <p:to x="100000" y="80000"/>
                                    </p:animScale>
                                    <p:animScale>
                                      <p:cBhvr>
                                        <p:cTn id="49" dur="164" decel="50000">
                                          <p:stCondLst>
                                            <p:cond delay="1340"/>
                                          </p:stCondLst>
                                        </p:cTn>
                                        <p:tgtEl>
                                          <p:spTgt spid="12"/>
                                        </p:tgtEl>
                                      </p:cBhvr>
                                      <p:to x="100000" y="100000"/>
                                    </p:animScale>
                                    <p:animScale>
                                      <p:cBhvr>
                                        <p:cTn id="50" dur="28">
                                          <p:stCondLst>
                                            <p:cond delay="1640"/>
                                          </p:stCondLst>
                                        </p:cTn>
                                        <p:tgtEl>
                                          <p:spTgt spid="12"/>
                                        </p:tgtEl>
                                      </p:cBhvr>
                                      <p:to x="100000" y="90000"/>
                                    </p:animScale>
                                    <p:animScale>
                                      <p:cBhvr>
                                        <p:cTn id="51" dur="164" decel="50000">
                                          <p:stCondLst>
                                            <p:cond delay="1668"/>
                                          </p:stCondLst>
                                        </p:cTn>
                                        <p:tgtEl>
                                          <p:spTgt spid="12"/>
                                        </p:tgtEl>
                                      </p:cBhvr>
                                      <p:to x="100000" y="100000"/>
                                    </p:animScale>
                                    <p:animScale>
                                      <p:cBhvr>
                                        <p:cTn id="52" dur="28">
                                          <p:stCondLst>
                                            <p:cond delay="1808"/>
                                          </p:stCondLst>
                                        </p:cTn>
                                        <p:tgtEl>
                                          <p:spTgt spid="12"/>
                                        </p:tgtEl>
                                      </p:cBhvr>
                                      <p:to x="100000" y="95000"/>
                                    </p:animScale>
                                    <p:animScale>
                                      <p:cBhvr>
                                        <p:cTn id="53" dur="164" decel="50000">
                                          <p:stCondLst>
                                            <p:cond delay="1836"/>
                                          </p:stCondLst>
                                        </p:cTn>
                                        <p:tgtEl>
                                          <p:spTgt spid="12"/>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80">
                                          <p:stCondLst>
                                            <p:cond delay="0"/>
                                          </p:stCondLst>
                                        </p:cTn>
                                        <p:tgtEl>
                                          <p:spTgt spid="15"/>
                                        </p:tgtEl>
                                      </p:cBhvr>
                                    </p:animEffect>
                                    <p:anim calcmode="lin" valueType="num">
                                      <p:cBhvr>
                                        <p:cTn id="58" dur="182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3" dur="28">
                                          <p:stCondLst>
                                            <p:cond delay="648"/>
                                          </p:stCondLst>
                                        </p:cTn>
                                        <p:tgtEl>
                                          <p:spTgt spid="15"/>
                                        </p:tgtEl>
                                      </p:cBhvr>
                                      <p:to x="100000" y="60000"/>
                                    </p:animScale>
                                    <p:animScale>
                                      <p:cBhvr>
                                        <p:cTn id="64" dur="164" decel="50000">
                                          <p:stCondLst>
                                            <p:cond delay="676"/>
                                          </p:stCondLst>
                                        </p:cTn>
                                        <p:tgtEl>
                                          <p:spTgt spid="15"/>
                                        </p:tgtEl>
                                      </p:cBhvr>
                                      <p:to x="100000" y="100000"/>
                                    </p:animScale>
                                    <p:animScale>
                                      <p:cBhvr>
                                        <p:cTn id="65" dur="28">
                                          <p:stCondLst>
                                            <p:cond delay="1312"/>
                                          </p:stCondLst>
                                        </p:cTn>
                                        <p:tgtEl>
                                          <p:spTgt spid="15"/>
                                        </p:tgtEl>
                                      </p:cBhvr>
                                      <p:to x="100000" y="80000"/>
                                    </p:animScale>
                                    <p:animScale>
                                      <p:cBhvr>
                                        <p:cTn id="66" dur="164" decel="50000">
                                          <p:stCondLst>
                                            <p:cond delay="1340"/>
                                          </p:stCondLst>
                                        </p:cTn>
                                        <p:tgtEl>
                                          <p:spTgt spid="15"/>
                                        </p:tgtEl>
                                      </p:cBhvr>
                                      <p:to x="100000" y="100000"/>
                                    </p:animScale>
                                    <p:animScale>
                                      <p:cBhvr>
                                        <p:cTn id="67" dur="28">
                                          <p:stCondLst>
                                            <p:cond delay="1640"/>
                                          </p:stCondLst>
                                        </p:cTn>
                                        <p:tgtEl>
                                          <p:spTgt spid="15"/>
                                        </p:tgtEl>
                                      </p:cBhvr>
                                      <p:to x="100000" y="90000"/>
                                    </p:animScale>
                                    <p:animScale>
                                      <p:cBhvr>
                                        <p:cTn id="68" dur="164" decel="50000">
                                          <p:stCondLst>
                                            <p:cond delay="1668"/>
                                          </p:stCondLst>
                                        </p:cTn>
                                        <p:tgtEl>
                                          <p:spTgt spid="15"/>
                                        </p:tgtEl>
                                      </p:cBhvr>
                                      <p:to x="100000" y="100000"/>
                                    </p:animScale>
                                    <p:animScale>
                                      <p:cBhvr>
                                        <p:cTn id="69" dur="28">
                                          <p:stCondLst>
                                            <p:cond delay="1808"/>
                                          </p:stCondLst>
                                        </p:cTn>
                                        <p:tgtEl>
                                          <p:spTgt spid="15"/>
                                        </p:tgtEl>
                                      </p:cBhvr>
                                      <p:to x="100000" y="95000"/>
                                    </p:animScale>
                                    <p:animScale>
                                      <p:cBhvr>
                                        <p:cTn id="70" dur="164" decel="50000">
                                          <p:stCondLst>
                                            <p:cond delay="1836"/>
                                          </p:stCondLst>
                                        </p:cTn>
                                        <p:tgtEl>
                                          <p:spTgt spid="15"/>
                                        </p:tgtEl>
                                      </p:cBhvr>
                                      <p:to x="100000" y="100000"/>
                                    </p:animScale>
                                  </p:childTnLst>
                                </p:cTn>
                              </p:par>
                              <p:par>
                                <p:cTn id="71" presetID="26" presetClass="entr" presetSubtype="0" fill="hold" nodeType="withEffect">
                                  <p:stCondLst>
                                    <p:cond delay="10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80">
                                          <p:stCondLst>
                                            <p:cond delay="0"/>
                                          </p:stCondLst>
                                        </p:cTn>
                                        <p:tgtEl>
                                          <p:spTgt spid="17"/>
                                        </p:tgtEl>
                                      </p:cBhvr>
                                    </p:animEffect>
                                    <p:anim calcmode="lin" valueType="num">
                                      <p:cBhvr>
                                        <p:cTn id="7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9" dur="26">
                                          <p:stCondLst>
                                            <p:cond delay="650"/>
                                          </p:stCondLst>
                                        </p:cTn>
                                        <p:tgtEl>
                                          <p:spTgt spid="17"/>
                                        </p:tgtEl>
                                      </p:cBhvr>
                                      <p:to x="100000" y="60000"/>
                                    </p:animScale>
                                    <p:animScale>
                                      <p:cBhvr>
                                        <p:cTn id="80" dur="166" decel="50000">
                                          <p:stCondLst>
                                            <p:cond delay="676"/>
                                          </p:stCondLst>
                                        </p:cTn>
                                        <p:tgtEl>
                                          <p:spTgt spid="17"/>
                                        </p:tgtEl>
                                      </p:cBhvr>
                                      <p:to x="100000" y="100000"/>
                                    </p:animScale>
                                    <p:animScale>
                                      <p:cBhvr>
                                        <p:cTn id="81" dur="26">
                                          <p:stCondLst>
                                            <p:cond delay="1312"/>
                                          </p:stCondLst>
                                        </p:cTn>
                                        <p:tgtEl>
                                          <p:spTgt spid="17"/>
                                        </p:tgtEl>
                                      </p:cBhvr>
                                      <p:to x="100000" y="80000"/>
                                    </p:animScale>
                                    <p:animScale>
                                      <p:cBhvr>
                                        <p:cTn id="82" dur="166" decel="50000">
                                          <p:stCondLst>
                                            <p:cond delay="1338"/>
                                          </p:stCondLst>
                                        </p:cTn>
                                        <p:tgtEl>
                                          <p:spTgt spid="17"/>
                                        </p:tgtEl>
                                      </p:cBhvr>
                                      <p:to x="100000" y="100000"/>
                                    </p:animScale>
                                    <p:animScale>
                                      <p:cBhvr>
                                        <p:cTn id="83" dur="26">
                                          <p:stCondLst>
                                            <p:cond delay="1642"/>
                                          </p:stCondLst>
                                        </p:cTn>
                                        <p:tgtEl>
                                          <p:spTgt spid="17"/>
                                        </p:tgtEl>
                                      </p:cBhvr>
                                      <p:to x="100000" y="90000"/>
                                    </p:animScale>
                                    <p:animScale>
                                      <p:cBhvr>
                                        <p:cTn id="84" dur="166" decel="50000">
                                          <p:stCondLst>
                                            <p:cond delay="1668"/>
                                          </p:stCondLst>
                                        </p:cTn>
                                        <p:tgtEl>
                                          <p:spTgt spid="17"/>
                                        </p:tgtEl>
                                      </p:cBhvr>
                                      <p:to x="100000" y="100000"/>
                                    </p:animScale>
                                    <p:animScale>
                                      <p:cBhvr>
                                        <p:cTn id="85" dur="26">
                                          <p:stCondLst>
                                            <p:cond delay="1808"/>
                                          </p:stCondLst>
                                        </p:cTn>
                                        <p:tgtEl>
                                          <p:spTgt spid="17"/>
                                        </p:tgtEl>
                                      </p:cBhvr>
                                      <p:to x="100000" y="95000"/>
                                    </p:animScale>
                                    <p:animScale>
                                      <p:cBhvr>
                                        <p:cTn id="86" dur="166" decel="50000">
                                          <p:stCondLst>
                                            <p:cond delay="1834"/>
                                          </p:stCondLst>
                                        </p:cTn>
                                        <p:tgtEl>
                                          <p:spTgt spid="17"/>
                                        </p:tgtEl>
                                      </p:cBhvr>
                                      <p:to x="100000" y="100000"/>
                                    </p:animScale>
                                  </p:childTnLst>
                                </p:cTn>
                              </p:par>
                              <p:par>
                                <p:cTn id="87" presetID="26" presetClass="entr" presetSubtype="0" fill="hold" nodeType="withEffect">
                                  <p:stCondLst>
                                    <p:cond delay="20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80">
                                          <p:stCondLst>
                                            <p:cond delay="0"/>
                                          </p:stCondLst>
                                        </p:cTn>
                                        <p:tgtEl>
                                          <p:spTgt spid="9"/>
                                        </p:tgtEl>
                                      </p:cBhvr>
                                    </p:animEffect>
                                    <p:anim calcmode="lin" valueType="num">
                                      <p:cBhvr>
                                        <p:cTn id="9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5" dur="26">
                                          <p:stCondLst>
                                            <p:cond delay="650"/>
                                          </p:stCondLst>
                                        </p:cTn>
                                        <p:tgtEl>
                                          <p:spTgt spid="9"/>
                                        </p:tgtEl>
                                      </p:cBhvr>
                                      <p:to x="100000" y="60000"/>
                                    </p:animScale>
                                    <p:animScale>
                                      <p:cBhvr>
                                        <p:cTn id="96" dur="166" decel="50000">
                                          <p:stCondLst>
                                            <p:cond delay="676"/>
                                          </p:stCondLst>
                                        </p:cTn>
                                        <p:tgtEl>
                                          <p:spTgt spid="9"/>
                                        </p:tgtEl>
                                      </p:cBhvr>
                                      <p:to x="100000" y="100000"/>
                                    </p:animScale>
                                    <p:animScale>
                                      <p:cBhvr>
                                        <p:cTn id="97" dur="26">
                                          <p:stCondLst>
                                            <p:cond delay="1312"/>
                                          </p:stCondLst>
                                        </p:cTn>
                                        <p:tgtEl>
                                          <p:spTgt spid="9"/>
                                        </p:tgtEl>
                                      </p:cBhvr>
                                      <p:to x="100000" y="80000"/>
                                    </p:animScale>
                                    <p:animScale>
                                      <p:cBhvr>
                                        <p:cTn id="98" dur="166" decel="50000">
                                          <p:stCondLst>
                                            <p:cond delay="1338"/>
                                          </p:stCondLst>
                                        </p:cTn>
                                        <p:tgtEl>
                                          <p:spTgt spid="9"/>
                                        </p:tgtEl>
                                      </p:cBhvr>
                                      <p:to x="100000" y="100000"/>
                                    </p:animScale>
                                    <p:animScale>
                                      <p:cBhvr>
                                        <p:cTn id="99" dur="26">
                                          <p:stCondLst>
                                            <p:cond delay="1642"/>
                                          </p:stCondLst>
                                        </p:cTn>
                                        <p:tgtEl>
                                          <p:spTgt spid="9"/>
                                        </p:tgtEl>
                                      </p:cBhvr>
                                      <p:to x="100000" y="90000"/>
                                    </p:animScale>
                                    <p:animScale>
                                      <p:cBhvr>
                                        <p:cTn id="100" dur="166" decel="50000">
                                          <p:stCondLst>
                                            <p:cond delay="1668"/>
                                          </p:stCondLst>
                                        </p:cTn>
                                        <p:tgtEl>
                                          <p:spTgt spid="9"/>
                                        </p:tgtEl>
                                      </p:cBhvr>
                                      <p:to x="100000" y="100000"/>
                                    </p:animScale>
                                    <p:animScale>
                                      <p:cBhvr>
                                        <p:cTn id="101" dur="26">
                                          <p:stCondLst>
                                            <p:cond delay="1808"/>
                                          </p:stCondLst>
                                        </p:cTn>
                                        <p:tgtEl>
                                          <p:spTgt spid="9"/>
                                        </p:tgtEl>
                                      </p:cBhvr>
                                      <p:to x="100000" y="95000"/>
                                    </p:animScale>
                                    <p:animScale>
                                      <p:cBhvr>
                                        <p:cTn id="102" dur="166" decel="50000">
                                          <p:stCondLst>
                                            <p:cond delay="1834"/>
                                          </p:stCondLst>
                                        </p:cTn>
                                        <p:tgtEl>
                                          <p:spTgt spid="9"/>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6" presetClass="entr" presetSubtype="32" fill="hold"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circle(out)">
                                      <p:cBhvr>
                                        <p:cTn id="107" dur="1000"/>
                                        <p:tgtEl>
                                          <p:spTgt spid="7"/>
                                        </p:tgtEl>
                                      </p:cBhvr>
                                    </p:animEffect>
                                  </p:childTnLst>
                                </p:cTn>
                              </p:par>
                              <p:par>
                                <p:cTn id="108" presetID="10" presetClass="exit" presetSubtype="0" fill="hold" nodeType="withEffect">
                                  <p:stCondLst>
                                    <p:cond delay="0"/>
                                  </p:stCondLst>
                                  <p:childTnLst>
                                    <p:animEffect transition="out" filter="fade">
                                      <p:cBhvr>
                                        <p:cTn id="109" dur="1000"/>
                                        <p:tgtEl>
                                          <p:spTgt spid="3074"/>
                                        </p:tgtEl>
                                      </p:cBhvr>
                                    </p:animEffect>
                                    <p:set>
                                      <p:cBhvr>
                                        <p:cTn id="110" dur="1" fill="hold">
                                          <p:stCondLst>
                                            <p:cond delay="999"/>
                                          </p:stCondLst>
                                        </p:cTn>
                                        <p:tgtEl>
                                          <p:spTgt spid="3074"/>
                                        </p:tgtEl>
                                        <p:attrNameLst>
                                          <p:attrName>style.visibility</p:attrName>
                                        </p:attrNameLst>
                                      </p:cBhvr>
                                      <p:to>
                                        <p:strVal val="hidden"/>
                                      </p:to>
                                    </p:set>
                                  </p:childTnLst>
                                </p:cTn>
                              </p:par>
                              <p:par>
                                <p:cTn id="111" presetID="19" presetClass="emph" presetSubtype="0" fill="hold" nodeType="withEffect">
                                  <p:stCondLst>
                                    <p:cond delay="0"/>
                                  </p:stCondLst>
                                  <p:childTnLst>
                                    <p:animClr clrSpc="rgb" dir="cw">
                                      <p:cBhvr override="childStyle">
                                        <p:cTn id="112" dur="1000" fill="hold"/>
                                        <p:tgtEl>
                                          <p:spTgt spid="7"/>
                                        </p:tgtEl>
                                        <p:attrNameLst>
                                          <p:attrName>style.color</p:attrName>
                                        </p:attrNameLst>
                                      </p:cBhvr>
                                      <p:to>
                                        <a:srgbClr val="76C8DB"/>
                                      </p:to>
                                    </p:animClr>
                                    <p:animClr clrSpc="rgb" dir="cw">
                                      <p:cBhvr>
                                        <p:cTn id="113" dur="1000" fill="hold"/>
                                        <p:tgtEl>
                                          <p:spTgt spid="7"/>
                                        </p:tgtEl>
                                        <p:attrNameLst>
                                          <p:attrName>fillcolor</p:attrName>
                                        </p:attrNameLst>
                                      </p:cBhvr>
                                      <p:to>
                                        <a:srgbClr val="76C8DB"/>
                                      </p:to>
                                    </p:animClr>
                                    <p:set>
                                      <p:cBhvr>
                                        <p:cTn id="114" dur="1000" fill="hold"/>
                                        <p:tgtEl>
                                          <p:spTgt spid="7"/>
                                        </p:tgtEl>
                                        <p:attrNameLst>
                                          <p:attrName>fill.type</p:attrName>
                                        </p:attrNameLst>
                                      </p:cBhvr>
                                      <p:to>
                                        <p:strVal val="solid"/>
                                      </p:to>
                                    </p:set>
                                    <p:set>
                                      <p:cBhvr>
                                        <p:cTn id="115" dur="1000" fill="hold"/>
                                        <p:tgtEl>
                                          <p:spTgt spid="7"/>
                                        </p:tgtEl>
                                        <p:attrNameLst>
                                          <p:attrName>fill.on</p:attrName>
                                        </p:attrNameLst>
                                      </p:cBhvr>
                                      <p:to>
                                        <p:strVal val="true"/>
                                      </p:to>
                                    </p:set>
                                  </p:childTnLst>
                                </p:cTn>
                              </p:par>
                            </p:childTnLst>
                          </p:cTn>
                        </p:par>
                        <p:par>
                          <p:cTn id="116" fill="hold">
                            <p:stCondLst>
                              <p:cond delay="1000"/>
                            </p:stCondLst>
                            <p:childTnLst>
                              <p:par>
                                <p:cTn id="117" presetID="0" presetClass="path" presetSubtype="0" accel="50000" decel="50000" fill="hold" nodeType="afterEffect">
                                  <p:stCondLst>
                                    <p:cond delay="0"/>
                                  </p:stCondLst>
                                  <p:childTnLst>
                                    <p:animMotion origin="layout" path="M 4.44444E-6 -8.14815E-6 C 0.0099 -0.01852 0.01997 -0.03681 0.0349 -0.05139 C 0.04983 -0.06598 0.06615 -0.07987 0.08958 -0.08704 C 0.11302 -0.09422 0.15104 -0.0963 0.17552 -0.09422 C 0.2 -0.09214 0.21806 -0.07339 0.23646 -0.07408 C 0.25486 -0.07477 0.2776 -0.09399 0.28576 -0.09792 " pathEditMode="relative" ptsTypes="aaaaaA">
                                      <p:cBhvr>
                                        <p:cTn id="118" dur="1000" fill="hold"/>
                                        <p:tgtEl>
                                          <p:spTgt spid="12"/>
                                        </p:tgtEl>
                                        <p:attrNameLst>
                                          <p:attrName>ppt_x</p:attrName>
                                          <p:attrName>ppt_y</p:attrName>
                                        </p:attrNameLst>
                                      </p:cBhvr>
                                    </p:animMotion>
                                  </p:childTnLst>
                                </p:cTn>
                              </p:par>
                              <p:par>
                                <p:cTn id="119" presetID="0" presetClass="path" presetSubtype="0" accel="50000" decel="50000" fill="hold" nodeType="withEffect">
                                  <p:stCondLst>
                                    <p:cond delay="0"/>
                                  </p:stCondLst>
                                  <p:childTnLst>
                                    <p:animMotion origin="layout" path="M 1.66667E-6 -1.11111E-6 C 0.01059 -0.00833 0.02135 -0.01643 0.04115 -0.02384 C 0.06094 -0.03125 0.08924 -0.03912 0.11823 -0.04421 C 0.14722 -0.04931 0.18108 -0.05556 0.21493 -0.05486 C 0.24879 -0.05417 0.28889 -0.05046 0.3217 -0.04051 C 0.35451 -0.03056 0.38611 -0.01551 0.41215 0.00486 C 0.43819 0.02523 0.45504 0.06042 0.4776 0.08241 C 0.50017 0.1044 0.53073 0.12824 0.5474 0.1375 C 0.56406 0.14676 0.56563 0.14236 0.57795 0.13866 C 0.59028 0.13495 0.60608 0.12477 0.62188 0.11482 " pathEditMode="relative" ptsTypes="aaaaaaaaaA">
                                      <p:cBhvr>
                                        <p:cTn id="120" dur="1000" fill="hold"/>
                                        <p:tgtEl>
                                          <p:spTgt spid="15"/>
                                        </p:tgtEl>
                                        <p:attrNameLst>
                                          <p:attrName>ppt_x</p:attrName>
                                          <p:attrName>ppt_y</p:attrName>
                                        </p:attrNameLst>
                                      </p:cBhvr>
                                    </p:animMotion>
                                  </p:childTnLst>
                                </p:cTn>
                              </p:par>
                              <p:par>
                                <p:cTn id="121" presetID="0" presetClass="path" presetSubtype="0" accel="50000" decel="50000" fill="hold" nodeType="withEffect">
                                  <p:stCondLst>
                                    <p:cond delay="0"/>
                                  </p:stCondLst>
                                  <p:childTnLst>
                                    <p:animMotion origin="layout" path="M -2.77778E-7 3.7037E-7 C 0.01563 -0.02269 0.03125 -0.04514 0.04931 -0.05718 C 0.06736 -0.06921 0.08854 -0.07292 0.10834 -0.07153 C 0.12813 -0.07014 0.14948 -0.06528 0.16841 -0.04884 C 0.18733 -0.03241 0.20573 0.00995 0.22222 0.02755 C 0.23872 0.04514 0.2566 0.05463 0.26702 0.05741 C 0.27743 0.06018 0.28108 0.05208 0.2849 0.04421 " pathEditMode="relative" ptsTypes="aaaaaaA">
                                      <p:cBhvr>
                                        <p:cTn id="122" dur="1000" fill="hold"/>
                                        <p:tgtEl>
                                          <p:spTgt spid="17"/>
                                        </p:tgtEl>
                                        <p:attrNameLst>
                                          <p:attrName>ppt_x</p:attrName>
                                          <p:attrName>ppt_y</p:attrName>
                                        </p:attrNameLst>
                                      </p:cBhvr>
                                    </p:animMotion>
                                  </p:childTnLst>
                                </p:cTn>
                              </p:par>
                              <p:par>
                                <p:cTn id="123" presetID="0" presetClass="path" presetSubtype="0" accel="50000" decel="50000" fill="hold" nodeType="withEffect">
                                  <p:stCondLst>
                                    <p:cond delay="0"/>
                                  </p:stCondLst>
                                  <p:childTnLst>
                                    <p:animMotion origin="layout" path="M 2.5E-6 0 C 0.02361 -0.03958 0.0474 -0.07894 0.07344 -0.11227 C 0.09948 -0.1456 0.12466 -0.17407 0.15677 -0.20069 C 0.18889 -0.22731 0.22604 -0.25278 0.26615 -0.27245 C 0.30625 -0.29213 0.35365 -0.30856 0.39775 -0.31898 C 0.44184 -0.3294 0.49549 -0.32847 0.53038 -0.33449 C 0.56528 -0.34051 0.58976 -0.34421 0.60747 -0.35486 C 0.62518 -0.36551 0.63108 -0.38171 0.63698 -0.39792 " pathEditMode="relative" ptsTypes="aaaaaaaA">
                                      <p:cBhvr>
                                        <p:cTn id="124" dur="2000" fill="hold"/>
                                        <p:tgtEl>
                                          <p:spTgt spid="9"/>
                                        </p:tgtEl>
                                        <p:attrNameLst>
                                          <p:attrName>ppt_x</p:attrName>
                                          <p:attrName>ppt_y</p:attrName>
                                        </p:attrNameLst>
                                      </p:cBhvr>
                                    </p:animMotion>
                                  </p:childTnLst>
                                </p:cTn>
                              </p:par>
                            </p:childTnLst>
                          </p:cTn>
                        </p:par>
                      </p:childTnLst>
                    </p:cTn>
                  </p:par>
                  <p:par>
                    <p:cTn id="125" fill="hold">
                      <p:stCondLst>
                        <p:cond delay="indefinite"/>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0.62194 0.11476 L -0.14147 -0.48982 " pathEditMode="relative" rAng="0" ptsTypes="AA">
                                      <p:cBhvr>
                                        <p:cTn id="128" dur="2000" fill="hold"/>
                                        <p:tgtEl>
                                          <p:spTgt spid="15"/>
                                        </p:tgtEl>
                                        <p:attrNameLst>
                                          <p:attrName>ppt_x</p:attrName>
                                          <p:attrName>ppt_y</p:attrName>
                                        </p:attrNameLst>
                                      </p:cBhvr>
                                      <p:rCtr x="-38170" y="-30241"/>
                                    </p:animMotion>
                                  </p:childTnLst>
                                </p:cTn>
                              </p:par>
                              <p:par>
                                <p:cTn id="129" presetID="42" presetClass="entr" presetSubtype="0" fill="hold" grpId="0" nodeType="withEffect">
                                  <p:stCondLst>
                                    <p:cond delay="0"/>
                                  </p:stCondLst>
                                  <p:childTnLst>
                                    <p:set>
                                      <p:cBhvr>
                                        <p:cTn id="130" dur="1" fill="hold">
                                          <p:stCondLst>
                                            <p:cond delay="0"/>
                                          </p:stCondLst>
                                        </p:cTn>
                                        <p:tgtEl>
                                          <p:spTgt spid="19"/>
                                        </p:tgtEl>
                                        <p:attrNameLst>
                                          <p:attrName>style.visibility</p:attrName>
                                        </p:attrNameLst>
                                      </p:cBhvr>
                                      <p:to>
                                        <p:strVal val="visible"/>
                                      </p:to>
                                    </p:set>
                                    <p:animEffect transition="in" filter="fade">
                                      <p:cBhvr>
                                        <p:cTn id="131" dur="1000"/>
                                        <p:tgtEl>
                                          <p:spTgt spid="19"/>
                                        </p:tgtEl>
                                      </p:cBhvr>
                                    </p:animEffect>
                                    <p:anim calcmode="lin" valueType="num">
                                      <p:cBhvr>
                                        <p:cTn id="132" dur="1000" fill="hold"/>
                                        <p:tgtEl>
                                          <p:spTgt spid="19"/>
                                        </p:tgtEl>
                                        <p:attrNameLst>
                                          <p:attrName>ppt_x</p:attrName>
                                        </p:attrNameLst>
                                      </p:cBhvr>
                                      <p:tavLst>
                                        <p:tav tm="0">
                                          <p:val>
                                            <p:strVal val="#ppt_x"/>
                                          </p:val>
                                        </p:tav>
                                        <p:tav tm="100000">
                                          <p:val>
                                            <p:strVal val="#ppt_x"/>
                                          </p:val>
                                        </p:tav>
                                      </p:tavLst>
                                    </p:anim>
                                    <p:anim calcmode="lin" valueType="num">
                                      <p:cBhvr>
                                        <p:cTn id="1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fade">
                                      <p:cBhvr>
                                        <p:cTn id="138" dur="1000"/>
                                        <p:tgtEl>
                                          <p:spTgt spid="18"/>
                                        </p:tgtEl>
                                      </p:cBhvr>
                                    </p:animEffect>
                                    <p:anim calcmode="lin" valueType="num">
                                      <p:cBhvr>
                                        <p:cTn id="139" dur="1000" fill="hold"/>
                                        <p:tgtEl>
                                          <p:spTgt spid="18"/>
                                        </p:tgtEl>
                                        <p:attrNameLst>
                                          <p:attrName>ppt_x</p:attrName>
                                        </p:attrNameLst>
                                      </p:cBhvr>
                                      <p:tavLst>
                                        <p:tav tm="0">
                                          <p:val>
                                            <p:strVal val="#ppt_x"/>
                                          </p:val>
                                        </p:tav>
                                        <p:tav tm="100000">
                                          <p:val>
                                            <p:strVal val="#ppt_x"/>
                                          </p:val>
                                        </p:tav>
                                      </p:tavLst>
                                    </p:anim>
                                    <p:anim calcmode="lin" valueType="num">
                                      <p:cBhvr>
                                        <p:cTn id="140" dur="1000" fill="hold"/>
                                        <p:tgtEl>
                                          <p:spTgt spid="18"/>
                                        </p:tgtEl>
                                        <p:attrNameLst>
                                          <p:attrName>ppt_y</p:attrName>
                                        </p:attrNameLst>
                                      </p:cBhvr>
                                      <p:tavLst>
                                        <p:tav tm="0">
                                          <p:val>
                                            <p:strVal val="#ppt_y+.1"/>
                                          </p:val>
                                        </p:tav>
                                        <p:tav tm="100000">
                                          <p:val>
                                            <p:strVal val="#ppt_y"/>
                                          </p:val>
                                        </p:tav>
                                      </p:tavLst>
                                    </p:anim>
                                  </p:childTnLst>
                                </p:cTn>
                              </p:par>
                            </p:childTnLst>
                          </p:cTn>
                        </p:par>
                        <p:par>
                          <p:cTn id="141" fill="hold">
                            <p:stCondLst>
                              <p:cond delay="1000"/>
                            </p:stCondLst>
                            <p:childTnLst>
                              <p:par>
                                <p:cTn id="142" presetID="26" presetClass="entr" presetSubtype="0" fill="hold" grpId="0" nodeType="afterEffect">
                                  <p:stCondLst>
                                    <p:cond delay="0"/>
                                  </p:stCondLst>
                                  <p:childTnLst>
                                    <p:set>
                                      <p:cBhvr>
                                        <p:cTn id="143" dur="1" fill="hold">
                                          <p:stCondLst>
                                            <p:cond delay="0"/>
                                          </p:stCondLst>
                                        </p:cTn>
                                        <p:tgtEl>
                                          <p:spTgt spid="16"/>
                                        </p:tgtEl>
                                        <p:attrNameLst>
                                          <p:attrName>style.visibility</p:attrName>
                                        </p:attrNameLst>
                                      </p:cBhvr>
                                      <p:to>
                                        <p:strVal val="visible"/>
                                      </p:to>
                                    </p:set>
                                    <p:animEffect transition="in" filter="wipe(down)">
                                      <p:cBhvr>
                                        <p:cTn id="144" dur="580">
                                          <p:stCondLst>
                                            <p:cond delay="0"/>
                                          </p:stCondLst>
                                        </p:cTn>
                                        <p:tgtEl>
                                          <p:spTgt spid="16"/>
                                        </p:tgtEl>
                                      </p:cBhvr>
                                    </p:animEffect>
                                    <p:anim calcmode="lin" valueType="num">
                                      <p:cBhvr>
                                        <p:cTn id="14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50" dur="26">
                                          <p:stCondLst>
                                            <p:cond delay="650"/>
                                          </p:stCondLst>
                                        </p:cTn>
                                        <p:tgtEl>
                                          <p:spTgt spid="16"/>
                                        </p:tgtEl>
                                      </p:cBhvr>
                                      <p:to x="100000" y="60000"/>
                                    </p:animScale>
                                    <p:animScale>
                                      <p:cBhvr>
                                        <p:cTn id="151" dur="166" decel="50000">
                                          <p:stCondLst>
                                            <p:cond delay="676"/>
                                          </p:stCondLst>
                                        </p:cTn>
                                        <p:tgtEl>
                                          <p:spTgt spid="16"/>
                                        </p:tgtEl>
                                      </p:cBhvr>
                                      <p:to x="100000" y="100000"/>
                                    </p:animScale>
                                    <p:animScale>
                                      <p:cBhvr>
                                        <p:cTn id="152" dur="26">
                                          <p:stCondLst>
                                            <p:cond delay="1312"/>
                                          </p:stCondLst>
                                        </p:cTn>
                                        <p:tgtEl>
                                          <p:spTgt spid="16"/>
                                        </p:tgtEl>
                                      </p:cBhvr>
                                      <p:to x="100000" y="80000"/>
                                    </p:animScale>
                                    <p:animScale>
                                      <p:cBhvr>
                                        <p:cTn id="153" dur="166" decel="50000">
                                          <p:stCondLst>
                                            <p:cond delay="1338"/>
                                          </p:stCondLst>
                                        </p:cTn>
                                        <p:tgtEl>
                                          <p:spTgt spid="16"/>
                                        </p:tgtEl>
                                      </p:cBhvr>
                                      <p:to x="100000" y="100000"/>
                                    </p:animScale>
                                    <p:animScale>
                                      <p:cBhvr>
                                        <p:cTn id="154" dur="26">
                                          <p:stCondLst>
                                            <p:cond delay="1642"/>
                                          </p:stCondLst>
                                        </p:cTn>
                                        <p:tgtEl>
                                          <p:spTgt spid="16"/>
                                        </p:tgtEl>
                                      </p:cBhvr>
                                      <p:to x="100000" y="90000"/>
                                    </p:animScale>
                                    <p:animScale>
                                      <p:cBhvr>
                                        <p:cTn id="155" dur="166" decel="50000">
                                          <p:stCondLst>
                                            <p:cond delay="1668"/>
                                          </p:stCondLst>
                                        </p:cTn>
                                        <p:tgtEl>
                                          <p:spTgt spid="16"/>
                                        </p:tgtEl>
                                      </p:cBhvr>
                                      <p:to x="100000" y="100000"/>
                                    </p:animScale>
                                    <p:animScale>
                                      <p:cBhvr>
                                        <p:cTn id="156" dur="26">
                                          <p:stCondLst>
                                            <p:cond delay="1808"/>
                                          </p:stCondLst>
                                        </p:cTn>
                                        <p:tgtEl>
                                          <p:spTgt spid="16"/>
                                        </p:tgtEl>
                                      </p:cBhvr>
                                      <p:to x="100000" y="95000"/>
                                    </p:animScale>
                                    <p:animScale>
                                      <p:cBhvr>
                                        <p:cTn id="157" dur="166" decel="50000">
                                          <p:stCondLst>
                                            <p:cond delay="1834"/>
                                          </p:stCondLst>
                                        </p:cTn>
                                        <p:tgtEl>
                                          <p:spTgt spid="16"/>
                                        </p:tgtEl>
                                      </p:cBhvr>
                                      <p:to x="100000" y="100000"/>
                                    </p:animScale>
                                  </p:childTnLst>
                                </p:cTn>
                              </p:par>
                            </p:childTnLst>
                          </p:cTn>
                        </p:par>
                        <p:par>
                          <p:cTn id="158" fill="hold">
                            <p:stCondLst>
                              <p:cond delay="3000"/>
                            </p:stCondLst>
                            <p:childTnLst>
                              <p:par>
                                <p:cTn id="159" presetID="0" presetClass="path" presetSubtype="0" accel="50000" decel="50000" fill="hold" nodeType="afterEffect">
                                  <p:stCondLst>
                                    <p:cond delay="0"/>
                                  </p:stCondLst>
                                  <p:childTnLst>
                                    <p:animMotion origin="layout" path="M 0.28484 0.04419 L 0.0236 -0.58677 " pathEditMode="relative" rAng="0" ptsTypes="AA">
                                      <p:cBhvr>
                                        <p:cTn id="160" dur="2000" fill="hold"/>
                                        <p:tgtEl>
                                          <p:spTgt spid="17"/>
                                        </p:tgtEl>
                                        <p:attrNameLst>
                                          <p:attrName>ppt_x</p:attrName>
                                          <p:attrName>ppt_y</p:attrName>
                                        </p:attrNameLst>
                                      </p:cBhvr>
                                      <p:rCtr x="-13071" y="-31559"/>
                                    </p:animMotion>
                                  </p:childTnLst>
                                </p:cTn>
                              </p:par>
                            </p:childTnLst>
                          </p:cTn>
                        </p:par>
                        <p:par>
                          <p:cTn id="161" fill="hold">
                            <p:stCondLst>
                              <p:cond delay="5000"/>
                            </p:stCondLst>
                            <p:childTnLst>
                              <p:par>
                                <p:cTn id="162" presetID="6" presetClass="entr" presetSubtype="16" fill="hold" nodeType="afterEffect">
                                  <p:stCondLst>
                                    <p:cond delay="0"/>
                                  </p:stCondLst>
                                  <p:childTnLst>
                                    <p:set>
                                      <p:cBhvr>
                                        <p:cTn id="163" dur="1" fill="hold">
                                          <p:stCondLst>
                                            <p:cond delay="0"/>
                                          </p:stCondLst>
                                        </p:cTn>
                                        <p:tgtEl>
                                          <p:spTgt spid="11"/>
                                        </p:tgtEl>
                                        <p:attrNameLst>
                                          <p:attrName>style.visibility</p:attrName>
                                        </p:attrNameLst>
                                      </p:cBhvr>
                                      <p:to>
                                        <p:strVal val="visible"/>
                                      </p:to>
                                    </p:set>
                                    <p:animEffect transition="in" filter="circle(in)">
                                      <p:cBhvr>
                                        <p:cTn id="164" dur="2000"/>
                                        <p:tgtEl>
                                          <p:spTgt spid="11"/>
                                        </p:tgtEl>
                                      </p:cBhvr>
                                    </p:animEffect>
                                  </p:childTnLst>
                                </p:cTn>
                              </p:par>
                            </p:childTnLst>
                          </p:cTn>
                        </p:par>
                      </p:childTnLst>
                    </p:cTn>
                  </p:par>
                  <p:par>
                    <p:cTn id="165" fill="hold">
                      <p:stCondLst>
                        <p:cond delay="indefinite"/>
                      </p:stCondLst>
                      <p:childTnLst>
                        <p:par>
                          <p:cTn id="166" fill="hold">
                            <p:stCondLst>
                              <p:cond delay="0"/>
                            </p:stCondLst>
                            <p:childTnLst>
                              <p:par>
                                <p:cTn id="167" presetID="0" presetClass="path" presetSubtype="0" accel="50000" decel="50000" fill="hold" grpId="1" nodeType="clickEffect">
                                  <p:stCondLst>
                                    <p:cond delay="0"/>
                                  </p:stCondLst>
                                  <p:childTnLst>
                                    <p:animMotion origin="layout" path="M 0 0 L 0 0.24272 " pathEditMode="relative" ptsTypes="AA">
                                      <p:cBhvr>
                                        <p:cTn id="168" dur="2000" fill="hold"/>
                                        <p:tgtEl>
                                          <p:spTgt spid="16"/>
                                        </p:tgtEl>
                                        <p:attrNameLst>
                                          <p:attrName>ppt_x</p:attrName>
                                          <p:attrName>ppt_y</p:attrName>
                                        </p:attrNameLst>
                                      </p:cBhvr>
                                    </p:animMotion>
                                  </p:childTnLst>
                                </p:cTn>
                              </p:par>
                              <p:par>
                                <p:cTn id="169" presetID="0" presetClass="path" presetSubtype="0" accel="50000" decel="50000" fill="hold" nodeType="withEffect">
                                  <p:stCondLst>
                                    <p:cond delay="0"/>
                                  </p:stCondLst>
                                  <p:childTnLst>
                                    <p:animMotion origin="layout" path="M 0.00035 0.00023 L 0.02395 -0.15455 " pathEditMode="relative" ptsTypes="AA">
                                      <p:cBhvr>
                                        <p:cTn id="170" dur="2000" fill="hold"/>
                                        <p:tgtEl>
                                          <p:spTgt spid="12"/>
                                        </p:tgtEl>
                                        <p:attrNameLst>
                                          <p:attrName>ppt_x</p:attrName>
                                          <p:attrName>ppt_y</p:attrName>
                                        </p:attrNameLst>
                                      </p:cBhvr>
                                    </p:animMotion>
                                  </p:childTnLst>
                                </p:cTn>
                              </p:par>
                              <p:par>
                                <p:cTn id="171" presetID="0" presetClass="path" presetSubtype="0" accel="50000" decel="50000" fill="hold" grpId="1" nodeType="withEffect">
                                  <p:stCondLst>
                                    <p:cond delay="0"/>
                                  </p:stCondLst>
                                  <p:childTnLst>
                                    <p:animMotion origin="layout" path="M 0 0 L 0 -0.09185 " pathEditMode="relative" ptsTypes="AA">
                                      <p:cBhvr>
                                        <p:cTn id="172" dur="2000" fill="hold"/>
                                        <p:tgtEl>
                                          <p:spTgt spid="18"/>
                                        </p:tgtEl>
                                        <p:attrNameLst>
                                          <p:attrName>ppt_x</p:attrName>
                                          <p:attrName>ppt_y</p:attrName>
                                        </p:attrNameLst>
                                      </p:cBhvr>
                                    </p:animMotion>
                                  </p:childTnLst>
                                </p:cTn>
                              </p:par>
                              <p:par>
                                <p:cTn id="173" presetID="10" presetClass="exit" presetSubtype="0" fill="hold" grpId="1" nodeType="withEffect">
                                  <p:stCondLst>
                                    <p:cond delay="0"/>
                                  </p:stCondLst>
                                  <p:childTnLst>
                                    <p:animEffect transition="out" filter="fade">
                                      <p:cBhvr>
                                        <p:cTn id="174" dur="500"/>
                                        <p:tgtEl>
                                          <p:spTgt spid="19"/>
                                        </p:tgtEl>
                                      </p:cBhvr>
                                    </p:animEffect>
                                    <p:set>
                                      <p:cBhvr>
                                        <p:cTn id="175" dur="1" fill="hold">
                                          <p:stCondLst>
                                            <p:cond delay="499"/>
                                          </p:stCondLst>
                                        </p:cTn>
                                        <p:tgtEl>
                                          <p:spTgt spid="19"/>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17"/>
                                        </p:tgtEl>
                                      </p:cBhvr>
                                    </p:animEffect>
                                    <p:set>
                                      <p:cBhvr>
                                        <p:cTn id="178" dur="1" fill="hold">
                                          <p:stCondLst>
                                            <p:cond delay="499"/>
                                          </p:stCondLst>
                                        </p:cTn>
                                        <p:tgtEl>
                                          <p:spTgt spid="17"/>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5"/>
                                        </p:tgtEl>
                                      </p:cBhvr>
                                    </p:animEffect>
                                    <p:set>
                                      <p:cBhvr>
                                        <p:cTn id="181" dur="1" fill="hold">
                                          <p:stCondLst>
                                            <p:cond delay="499"/>
                                          </p:stCondLst>
                                        </p:cTn>
                                        <p:tgtEl>
                                          <p:spTgt spid="15"/>
                                        </p:tgtEl>
                                        <p:attrNameLst>
                                          <p:attrName>style.visibility</p:attrName>
                                        </p:attrNameLst>
                                      </p:cBhvr>
                                      <p:to>
                                        <p:strVal val="hidden"/>
                                      </p:to>
                                    </p:set>
                                  </p:childTnLst>
                                </p:cTn>
                              </p:par>
                            </p:childTnLst>
                          </p:cTn>
                        </p:par>
                        <p:par>
                          <p:cTn id="182" fill="hold">
                            <p:stCondLst>
                              <p:cond delay="2000"/>
                            </p:stCondLst>
                            <p:childTnLst>
                              <p:par>
                                <p:cTn id="183" presetID="6" presetClass="entr" presetSubtype="32" fill="hold" nodeType="afterEffect">
                                  <p:stCondLst>
                                    <p:cond delay="0"/>
                                  </p:stCondLst>
                                  <p:childTnLst>
                                    <p:set>
                                      <p:cBhvr>
                                        <p:cTn id="184" dur="1" fill="hold">
                                          <p:stCondLst>
                                            <p:cond delay="0"/>
                                          </p:stCondLst>
                                        </p:cTn>
                                        <p:tgtEl>
                                          <p:spTgt spid="13"/>
                                        </p:tgtEl>
                                        <p:attrNameLst>
                                          <p:attrName>style.visibility</p:attrName>
                                        </p:attrNameLst>
                                      </p:cBhvr>
                                      <p:to>
                                        <p:strVal val="visible"/>
                                      </p:to>
                                    </p:set>
                                    <p:animEffect transition="in" filter="circle(out)">
                                      <p:cBhvr>
                                        <p:cTn id="185" dur="2000"/>
                                        <p:tgtEl>
                                          <p:spTgt spid="13"/>
                                        </p:tgtEl>
                                      </p:cBhvr>
                                    </p:animEffect>
                                  </p:childTnLst>
                                </p:cTn>
                              </p:par>
                            </p:childTnLst>
                          </p:cTn>
                        </p:par>
                      </p:childTnLst>
                    </p:cTn>
                  </p:par>
                  <p:par>
                    <p:cTn id="186" fill="hold">
                      <p:stCondLst>
                        <p:cond delay="indefinite"/>
                      </p:stCondLst>
                      <p:childTnLst>
                        <p:par>
                          <p:cTn id="187" fill="hold">
                            <p:stCondLst>
                              <p:cond delay="0"/>
                            </p:stCondLst>
                            <p:childTnLst>
                              <p:par>
                                <p:cTn id="188" presetID="37" presetClass="path" presetSubtype="0" accel="50000" decel="50000" fill="hold" grpId="2" nodeType="clickEffect">
                                  <p:stCondLst>
                                    <p:cond delay="0"/>
                                  </p:stCondLst>
                                  <p:childTnLst>
                                    <p:animMotion origin="layout" path="M -2.00139E-6 0.24272 L -0.01909 0.2957 C -0.02308 0.30773 -0.02916 0.31444 -0.03523 0.31444 C -0.04235 0.31444 -0.04808 0.30773 -0.05207 0.2957 L -0.07099 0.24272 " pathEditMode="relative" rAng="0" ptsTypes="FffFF">
                                      <p:cBhvr>
                                        <p:cTn id="189" dur="2000" fill="hold"/>
                                        <p:tgtEl>
                                          <p:spTgt spid="16"/>
                                        </p:tgtEl>
                                        <p:attrNameLst>
                                          <p:attrName>ppt_x</p:attrName>
                                          <p:attrName>ppt_y</p:attrName>
                                        </p:attrNameLst>
                                      </p:cBhvr>
                                      <p:rCtr x="-3558" y="3586"/>
                                    </p:animMotion>
                                  </p:childTnLst>
                                </p:cTn>
                              </p:par>
                              <p:par>
                                <p:cTn id="190" presetID="37" presetClass="path" presetSubtype="0" accel="50000" decel="50000" fill="hold" nodeType="withEffect">
                                  <p:stCondLst>
                                    <p:cond delay="0"/>
                                  </p:stCondLst>
                                  <p:childTnLst>
                                    <p:animMotion origin="layout" path="M 0.02395 -0.15456 L 0.00364 -0.10134 C -0.0007 -0.08931 -0.00712 -0.08237 -0.01371 -0.08237 C -0.02118 -0.08237 -0.02725 -0.08931 -0.03159 -0.10134 L -0.05173 -0.15456 " pathEditMode="relative" rAng="0" ptsTypes="FffFF">
                                      <p:cBhvr>
                                        <p:cTn id="191" dur="2000" fill="hold"/>
                                        <p:tgtEl>
                                          <p:spTgt spid="12"/>
                                        </p:tgtEl>
                                        <p:attrNameLst>
                                          <p:attrName>ppt_x</p:attrName>
                                          <p:attrName>ppt_y</p:attrName>
                                        </p:attrNameLst>
                                      </p:cBhvr>
                                      <p:rCtr x="-3784" y="3609"/>
                                    </p:animMotion>
                                  </p:childTnLst>
                                </p:cTn>
                              </p:par>
                            </p:childTnLst>
                          </p:cTn>
                        </p:par>
                        <p:par>
                          <p:cTn id="192" fill="hold">
                            <p:stCondLst>
                              <p:cond delay="2000"/>
                            </p:stCondLst>
                            <p:childTnLst>
                              <p:par>
                                <p:cTn id="193" presetID="6" presetClass="entr" presetSubtype="32" fill="hold" nodeType="afterEffect">
                                  <p:stCondLst>
                                    <p:cond delay="0"/>
                                  </p:stCondLst>
                                  <p:childTnLst>
                                    <p:set>
                                      <p:cBhvr>
                                        <p:cTn id="194" dur="1" fill="hold">
                                          <p:stCondLst>
                                            <p:cond delay="0"/>
                                          </p:stCondLst>
                                        </p:cTn>
                                        <p:tgtEl>
                                          <p:spTgt spid="14"/>
                                        </p:tgtEl>
                                        <p:attrNameLst>
                                          <p:attrName>style.visibility</p:attrName>
                                        </p:attrNameLst>
                                      </p:cBhvr>
                                      <p:to>
                                        <p:strVal val="visible"/>
                                      </p:to>
                                    </p:set>
                                    <p:animEffect transition="in" filter="circle(out)">
                                      <p:cBhvr>
                                        <p:cTn id="19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6" grpId="0"/>
      <p:bldP spid="16" grpId="1"/>
      <p:bldP spid="16" grpId="2"/>
      <p:bldP spid="18" grpId="0" animBg="1"/>
      <p:bldP spid="18" grpId="1" animBg="1"/>
      <p:bldP spid="19" grpId="0" animBg="1"/>
      <p:bldP spid="19" grpId="1" animBg="1"/>
      <p:bldP spid="2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endeleev.png"/>
          <p:cNvPicPr>
            <a:picLocks noChangeAspect="1"/>
          </p:cNvPicPr>
          <p:nvPr/>
        </p:nvPicPr>
        <p:blipFill rotWithShape="1">
          <a:blip r:embed="rId2">
            <a:extLst>
              <a:ext uri="{28A0092B-C50C-407E-A947-70E740481C1C}">
                <a14:useLocalDpi xmlns:a14="http://schemas.microsoft.com/office/drawing/2010/main" val="0"/>
              </a:ext>
            </a:extLst>
          </a:blip>
          <a:srcRect l="9164" t="44304" r="85434" b="45779"/>
          <a:stretch/>
        </p:blipFill>
        <p:spPr>
          <a:xfrm>
            <a:off x="827299" y="3148374"/>
            <a:ext cx="493912" cy="482990"/>
          </a:xfrm>
          <a:prstGeom prst="rect">
            <a:avLst/>
          </a:prstGeom>
          <a:effectLst/>
        </p:spPr>
      </p:pic>
      <p:pic>
        <p:nvPicPr>
          <p:cNvPr id="2" name="Immagine 1"/>
          <p:cNvPicPr>
            <a:picLocks noChangeAspect="1"/>
          </p:cNvPicPr>
          <p:nvPr/>
        </p:nvPicPr>
        <p:blipFill rotWithShape="1">
          <a:blip r:embed="rId3"/>
          <a:srcRect t="2379" r="1575"/>
          <a:stretch/>
        </p:blipFill>
        <p:spPr>
          <a:xfrm>
            <a:off x="5489575" y="2632325"/>
            <a:ext cx="1587500" cy="1574533"/>
          </a:xfrm>
          <a:prstGeom prst="rect">
            <a:avLst/>
          </a:prstGeom>
          <a:ln w="19050" cmpd="sng">
            <a:solidFill>
              <a:schemeClr val="tx1"/>
            </a:solidFill>
          </a:ln>
          <a:effectLst>
            <a:outerShdw blurRad="101600" dist="101600" dir="2700000" algn="tl" rotWithShape="0">
              <a:srgbClr val="000000">
                <a:alpha val="43000"/>
              </a:srgbClr>
            </a:outerShdw>
            <a:reflection stA="50000" endPos="75000" dist="101600" dir="5400000" sy="-100000" algn="bl" rotWithShape="0"/>
          </a:effectLst>
        </p:spPr>
      </p:pic>
      <p:pic>
        <p:nvPicPr>
          <p:cNvPr id="4" name="Immagine 3"/>
          <p:cNvPicPr>
            <a:picLocks noChangeAspect="1"/>
          </p:cNvPicPr>
          <p:nvPr/>
        </p:nvPicPr>
        <p:blipFill rotWithShape="1">
          <a:blip r:embed="rId4"/>
          <a:srcRect l="3007" t="1938" r="2337" b="1938"/>
          <a:stretch/>
        </p:blipFill>
        <p:spPr>
          <a:xfrm>
            <a:off x="5502275" y="759211"/>
            <a:ext cx="1574800" cy="1574800"/>
          </a:xfrm>
          <a:prstGeom prst="rect">
            <a:avLst/>
          </a:prstGeom>
          <a:ln w="19050" cmpd="sng">
            <a:solidFill>
              <a:schemeClr val="tx1"/>
            </a:solidFill>
          </a:ln>
          <a:effectLst>
            <a:outerShdw blurRad="101600" dist="101600" dir="2700000" algn="tl" rotWithShape="0">
              <a:srgbClr val="000000">
                <a:alpha val="43000"/>
              </a:srgbClr>
            </a:outerShdw>
            <a:reflection stA="50000" endPos="75000" dist="101600" dir="5400000" sy="-100000" algn="bl" rotWithShape="0"/>
          </a:effectLst>
        </p:spPr>
      </p:pic>
      <p:pic>
        <p:nvPicPr>
          <p:cNvPr id="5" name="Immagine 4"/>
          <p:cNvPicPr>
            <a:picLocks noChangeAspect="1"/>
          </p:cNvPicPr>
          <p:nvPr/>
        </p:nvPicPr>
        <p:blipFill rotWithShape="1">
          <a:blip r:embed="rId5"/>
          <a:srcRect l="1734" t="3262" r="1892" b="1891"/>
          <a:stretch/>
        </p:blipFill>
        <p:spPr>
          <a:xfrm>
            <a:off x="5473700" y="4505173"/>
            <a:ext cx="1603375" cy="1577975"/>
          </a:xfrm>
          <a:prstGeom prst="rect">
            <a:avLst/>
          </a:prstGeom>
          <a:ln w="19050" cmpd="sng">
            <a:solidFill>
              <a:srgbClr val="000000"/>
            </a:solidFill>
          </a:ln>
          <a:effectLst>
            <a:outerShdw blurRad="101600" dist="101600" dir="2700000" algn="tl" rotWithShape="0">
              <a:srgbClr val="000000">
                <a:alpha val="43000"/>
              </a:srgbClr>
            </a:outerShdw>
            <a:reflection stA="50000" endPos="75000" dist="101600" dir="5400000" sy="-100000" algn="bl" rotWithShape="0"/>
          </a:effectLst>
        </p:spPr>
      </p:pic>
      <p:pic>
        <p:nvPicPr>
          <p:cNvPr id="6" name="Immagine 5" descr="Mendeleev.png"/>
          <p:cNvPicPr>
            <a:picLocks noChangeAspect="1"/>
          </p:cNvPicPr>
          <p:nvPr/>
        </p:nvPicPr>
        <p:blipFill rotWithShape="1">
          <a:blip r:embed="rId2">
            <a:extLst>
              <a:ext uri="{28A0092B-C50C-407E-A947-70E740481C1C}">
                <a14:useLocalDpi xmlns:a14="http://schemas.microsoft.com/office/drawing/2010/main" val="0"/>
              </a:ext>
            </a:extLst>
          </a:blip>
          <a:srcRect l="9164" t="34165" r="85434" b="55752"/>
          <a:stretch/>
        </p:blipFill>
        <p:spPr>
          <a:xfrm>
            <a:off x="827299" y="2657273"/>
            <a:ext cx="493912" cy="491101"/>
          </a:xfrm>
          <a:prstGeom prst="rect">
            <a:avLst/>
          </a:prstGeom>
          <a:effectLst/>
        </p:spPr>
      </p:pic>
      <p:pic>
        <p:nvPicPr>
          <p:cNvPr id="7" name="Immagine 6" descr="Mendeleev.png"/>
          <p:cNvPicPr>
            <a:picLocks noChangeAspect="1"/>
          </p:cNvPicPr>
          <p:nvPr/>
        </p:nvPicPr>
        <p:blipFill rotWithShape="1">
          <a:blip r:embed="rId2">
            <a:extLst>
              <a:ext uri="{28A0092B-C50C-407E-A947-70E740481C1C}">
                <a14:useLocalDpi xmlns:a14="http://schemas.microsoft.com/office/drawing/2010/main" val="0"/>
              </a:ext>
            </a:extLst>
          </a:blip>
          <a:srcRect l="9164" t="53885" r="85434" b="35464"/>
          <a:stretch/>
        </p:blipFill>
        <p:spPr>
          <a:xfrm>
            <a:off x="827299" y="3613476"/>
            <a:ext cx="493912" cy="518765"/>
          </a:xfrm>
          <a:prstGeom prst="rect">
            <a:avLst/>
          </a:prstGeom>
          <a:effectLst/>
        </p:spPr>
      </p:pic>
      <p:pic>
        <p:nvPicPr>
          <p:cNvPr id="9" name="Immagine 8"/>
          <p:cNvPicPr>
            <a:picLocks noChangeAspect="1"/>
          </p:cNvPicPr>
          <p:nvPr/>
        </p:nvPicPr>
        <p:blipFill rotWithShape="1">
          <a:blip r:embed="rId6"/>
          <a:srcRect t="338" r="4906" b="-1"/>
          <a:stretch/>
        </p:blipFill>
        <p:spPr>
          <a:xfrm>
            <a:off x="8100000" y="2171700"/>
            <a:ext cx="487571" cy="510991"/>
          </a:xfrm>
          <a:prstGeom prst="rect">
            <a:avLst/>
          </a:prstGeom>
          <a:effectLst/>
        </p:spPr>
      </p:pic>
      <p:pic>
        <p:nvPicPr>
          <p:cNvPr id="10" name="Immagine 9"/>
          <p:cNvPicPr>
            <a:picLocks noChangeAspect="1"/>
          </p:cNvPicPr>
          <p:nvPr/>
        </p:nvPicPr>
        <p:blipFill rotWithShape="1">
          <a:blip r:embed="rId7"/>
          <a:srcRect r="5778"/>
          <a:stretch/>
        </p:blipFill>
        <p:spPr>
          <a:xfrm>
            <a:off x="8100486" y="2647748"/>
            <a:ext cx="487085" cy="499431"/>
          </a:xfrm>
          <a:prstGeom prst="rect">
            <a:avLst/>
          </a:prstGeom>
          <a:effectLst/>
        </p:spPr>
      </p:pic>
      <p:pic>
        <p:nvPicPr>
          <p:cNvPr id="11" name="Immagine 10"/>
          <p:cNvPicPr>
            <a:picLocks noChangeAspect="1"/>
          </p:cNvPicPr>
          <p:nvPr/>
        </p:nvPicPr>
        <p:blipFill rotWithShape="1">
          <a:blip r:embed="rId8"/>
          <a:srcRect l="408" r="5755"/>
          <a:stretch/>
        </p:blipFill>
        <p:spPr>
          <a:xfrm>
            <a:off x="8100485" y="3131304"/>
            <a:ext cx="487085" cy="510278"/>
          </a:xfrm>
          <a:prstGeom prst="rect">
            <a:avLst/>
          </a:prstGeom>
          <a:effectLst/>
        </p:spPr>
      </p:pic>
      <p:pic>
        <p:nvPicPr>
          <p:cNvPr id="13" name="Immagine 12"/>
          <p:cNvPicPr>
            <a:picLocks noChangeAspect="1"/>
          </p:cNvPicPr>
          <p:nvPr/>
        </p:nvPicPr>
        <p:blipFill>
          <a:blip r:embed="rId9"/>
          <a:stretch>
            <a:fillRect/>
          </a:stretch>
        </p:blipFill>
        <p:spPr>
          <a:xfrm>
            <a:off x="2203734" y="759211"/>
            <a:ext cx="1642364" cy="1615440"/>
          </a:xfrm>
          <a:prstGeom prst="rect">
            <a:avLst/>
          </a:prstGeom>
          <a:effectLst>
            <a:outerShdw blurRad="101600" dist="101600" dir="2700000" algn="tl" rotWithShape="0">
              <a:srgbClr val="000000">
                <a:alpha val="43000"/>
              </a:srgbClr>
            </a:outerShdw>
            <a:reflection stA="50000" endPos="75000" dist="101600" dir="5400000" sy="-100000" algn="bl" rotWithShape="0"/>
          </a:effectLst>
        </p:spPr>
      </p:pic>
      <p:pic>
        <p:nvPicPr>
          <p:cNvPr id="14" name="Immagine 13"/>
          <p:cNvPicPr>
            <a:picLocks noChangeAspect="1"/>
          </p:cNvPicPr>
          <p:nvPr/>
        </p:nvPicPr>
        <p:blipFill>
          <a:blip r:embed="rId10"/>
          <a:stretch>
            <a:fillRect/>
          </a:stretch>
        </p:blipFill>
        <p:spPr>
          <a:xfrm>
            <a:off x="2203731" y="2609447"/>
            <a:ext cx="1628902" cy="1615440"/>
          </a:xfrm>
          <a:prstGeom prst="rect">
            <a:avLst/>
          </a:prstGeom>
          <a:effectLst>
            <a:outerShdw blurRad="101600" dist="101600" dir="2700000" algn="tl" rotWithShape="0">
              <a:srgbClr val="000000">
                <a:alpha val="43000"/>
              </a:srgbClr>
            </a:outerShdw>
            <a:reflection stA="50000" endPos="75000" dist="101600" dir="5400000" sy="-100000" algn="bl" rotWithShape="0"/>
          </a:effectLst>
        </p:spPr>
      </p:pic>
      <p:pic>
        <p:nvPicPr>
          <p:cNvPr id="15" name="Immagine 14"/>
          <p:cNvPicPr>
            <a:picLocks noChangeAspect="1"/>
          </p:cNvPicPr>
          <p:nvPr/>
        </p:nvPicPr>
        <p:blipFill>
          <a:blip r:embed="rId11"/>
          <a:stretch>
            <a:fillRect/>
          </a:stretch>
        </p:blipFill>
        <p:spPr>
          <a:xfrm>
            <a:off x="2177092" y="4459683"/>
            <a:ext cx="1636882" cy="1623465"/>
          </a:xfrm>
          <a:prstGeom prst="rect">
            <a:avLst/>
          </a:prstGeom>
          <a:effectLst>
            <a:outerShdw blurRad="101600" dist="101600" dir="2700000" algn="tl" rotWithShape="0">
              <a:srgbClr val="000000">
                <a:alpha val="43000"/>
              </a:srgbClr>
            </a:outerShdw>
            <a:reflection stA="50000" endPos="75000" dist="101600" dir="5400000" sy="-100000" algn="bl" rotWithShape="0"/>
          </a:effectLst>
        </p:spPr>
      </p:pic>
      <p:grpSp>
        <p:nvGrpSpPr>
          <p:cNvPr id="28" name="Gruppo 27"/>
          <p:cNvGrpSpPr/>
          <p:nvPr/>
        </p:nvGrpSpPr>
        <p:grpSpPr>
          <a:xfrm>
            <a:off x="1321211" y="2657273"/>
            <a:ext cx="7289880" cy="1474968"/>
            <a:chOff x="1321211" y="2657273"/>
            <a:chExt cx="7289880" cy="1474968"/>
          </a:xfrm>
        </p:grpSpPr>
        <p:sp>
          <p:nvSpPr>
            <p:cNvPr id="21" name="Rettangolo 20"/>
            <p:cNvSpPr/>
            <p:nvPr/>
          </p:nvSpPr>
          <p:spPr>
            <a:xfrm>
              <a:off x="6160008" y="2657273"/>
              <a:ext cx="981039"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21"/>
            <p:cNvSpPr/>
            <p:nvPr/>
          </p:nvSpPr>
          <p:spPr>
            <a:xfrm>
              <a:off x="3247313" y="3131304"/>
              <a:ext cx="479112" cy="1000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Rettangolo 22"/>
            <p:cNvSpPr/>
            <p:nvPr/>
          </p:nvSpPr>
          <p:spPr>
            <a:xfrm>
              <a:off x="1321211" y="2657273"/>
              <a:ext cx="481162"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ettangolo 24"/>
            <p:cNvSpPr/>
            <p:nvPr/>
          </p:nvSpPr>
          <p:spPr>
            <a:xfrm>
              <a:off x="1802373" y="3636291"/>
              <a:ext cx="481162"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ttangolo 25"/>
            <p:cNvSpPr/>
            <p:nvPr/>
          </p:nvSpPr>
          <p:spPr>
            <a:xfrm>
              <a:off x="7612553" y="3613476"/>
              <a:ext cx="998538" cy="496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9" name="Immagine 18" descr="MendeleevFirstVersi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9" y="991369"/>
            <a:ext cx="9144000" cy="4870349"/>
          </a:xfrm>
          <a:prstGeom prst="rect">
            <a:avLst/>
          </a:prstGeom>
          <a:effectLst>
            <a:outerShdw blurRad="76200" dist="76200" dir="2700000" algn="tl" rotWithShape="0">
              <a:srgbClr val="000000">
                <a:alpha val="43000"/>
              </a:srgbClr>
            </a:outerShdw>
          </a:effectLst>
        </p:spPr>
      </p:pic>
      <p:sp>
        <p:nvSpPr>
          <p:cNvPr id="27" name="CasellaDiTesto 3">
            <a:extLst>
              <a:ext uri="{FF2B5EF4-FFF2-40B4-BE49-F238E27FC236}">
                <a16:creationId xmlns:a16="http://schemas.microsoft.com/office/drawing/2014/main" id="{65BEF6CF-D23D-6E45-9173-C77DB73A8D20}"/>
              </a:ext>
            </a:extLst>
          </p:cNvPr>
          <p:cNvSpPr txBox="1"/>
          <p:nvPr/>
        </p:nvSpPr>
        <p:spPr>
          <a:xfrm>
            <a:off x="165869" y="57038"/>
            <a:ext cx="8746063" cy="1077218"/>
          </a:xfrm>
          <a:prstGeom prst="rect">
            <a:avLst/>
          </a:prstGeom>
          <a:noFill/>
        </p:spPr>
        <p:txBody>
          <a:bodyPr wrap="square" rtlCol="0">
            <a:spAutoFit/>
          </a:bodyPr>
          <a:lstStyle/>
          <a:p>
            <a:r>
              <a:rPr lang="it-IT" sz="3200" dirty="0">
                <a:solidFill>
                  <a:srgbClr val="FFFFFF"/>
                </a:solidFill>
                <a:latin typeface="Oswald" pitchFamily="2" charset="77"/>
              </a:rPr>
              <a:t>Un ordinamento bi-dimensionale, per caratteristiche chimiche e peso:</a:t>
            </a:r>
          </a:p>
        </p:txBody>
      </p:sp>
    </p:spTree>
    <p:extLst>
      <p:ext uri="{BB962C8B-B14F-4D97-AF65-F5344CB8AC3E}">
        <p14:creationId xmlns:p14="http://schemas.microsoft.com/office/powerpoint/2010/main" val="2410876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52 0.00023 L -0.56999 0.00023 " pathEditMode="relative" ptsTypes="AA">
                                      <p:cBhvr>
                                        <p:cTn id="24" dur="2000" fill="hold"/>
                                        <p:tgtEl>
                                          <p:spTgt spid="2"/>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7.97152E-6 5.70701E-6 L -0.56965 0.20343 " pathEditMode="relative" ptsTypes="AA">
                                      <p:cBhvr>
                                        <p:cTn id="44" dur="2000" fill="hold"/>
                                        <p:tgtEl>
                                          <p:spTgt spid="4"/>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4.92879E-6 -2.85119E-6 L -0.5686 -0.21777 " pathEditMode="relative" ptsTypes="AA">
                                      <p:cBhvr>
                                        <p:cTn id="64" dur="2000" fill="hold"/>
                                        <p:tgtEl>
                                          <p:spTgt spid="5"/>
                                        </p:tgtEl>
                                        <p:attrNameLst>
                                          <p:attrName>ppt_x</p:attrName>
                                          <p:attrName>ppt_y</p:attrName>
                                        </p:attrNameLst>
                                      </p:cBhvr>
                                    </p:animMotion>
                                  </p:childTnLst>
                                </p:cTn>
                              </p:par>
                            </p:childTnLst>
                          </p:cTn>
                        </p:par>
                        <p:par>
                          <p:cTn id="65" fill="hold">
                            <p:stCondLst>
                              <p:cond delay="2000"/>
                            </p:stCondLst>
                            <p:childTnLst>
                              <p:par>
                                <p:cTn id="66" presetID="53" presetClass="exit" presetSubtype="32" fill="hold" nodeType="afterEffect">
                                  <p:stCondLst>
                                    <p:cond delay="0"/>
                                  </p:stCondLst>
                                  <p:childTnLst>
                                    <p:anim calcmode="lin" valueType="num">
                                      <p:cBhvr>
                                        <p:cTn id="67" dur="500"/>
                                        <p:tgtEl>
                                          <p:spTgt spid="5"/>
                                        </p:tgtEl>
                                        <p:attrNameLst>
                                          <p:attrName>ppt_w</p:attrName>
                                        </p:attrNameLst>
                                      </p:cBhvr>
                                      <p:tavLst>
                                        <p:tav tm="0">
                                          <p:val>
                                            <p:strVal val="ppt_w"/>
                                          </p:val>
                                        </p:tav>
                                        <p:tav tm="100000">
                                          <p:val>
                                            <p:fltVal val="0"/>
                                          </p:val>
                                        </p:tav>
                                      </p:tavLst>
                                    </p:anim>
                                    <p:anim calcmode="lin" valueType="num">
                                      <p:cBhvr>
                                        <p:cTn id="68" dur="500"/>
                                        <p:tgtEl>
                                          <p:spTgt spid="5"/>
                                        </p:tgtEl>
                                        <p:attrNameLst>
                                          <p:attrName>ppt_h</p:attrName>
                                        </p:attrNameLst>
                                      </p:cBhvr>
                                      <p:tavLst>
                                        <p:tav tm="0">
                                          <p:val>
                                            <p:strVal val="ppt_h"/>
                                          </p:val>
                                        </p:tav>
                                        <p:tav tm="100000">
                                          <p:val>
                                            <p:fltVal val="0"/>
                                          </p:val>
                                        </p:tav>
                                      </p:tavLst>
                                    </p:anim>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par>
                          <p:cTn id="81" fill="hold">
                            <p:stCondLst>
                              <p:cond delay="500"/>
                            </p:stCondLst>
                            <p:childTnLst>
                              <p:par>
                                <p:cTn id="82" presetID="0" presetClass="path" presetSubtype="0" accel="50000" decel="50000" fill="hold" nodeType="afterEffect">
                                  <p:stCondLst>
                                    <p:cond delay="0"/>
                                  </p:stCondLst>
                                  <p:childTnLst>
                                    <p:animMotion origin="layout" path="M -4.04307E-6 -1.43717E-6 L 0.58701 0.13053 " pathEditMode="relative" ptsTypes="AA">
                                      <p:cBhvr>
                                        <p:cTn id="83" dur="2000" fill="hold"/>
                                        <p:tgtEl>
                                          <p:spTgt spid="13"/>
                                        </p:tgtEl>
                                        <p:attrNameLst>
                                          <p:attrName>ppt_x</p:attrName>
                                          <p:attrName>ppt_y</p:attrName>
                                        </p:attrNameLst>
                                      </p:cBhvr>
                                    </p:animMotion>
                                  </p:childTnLst>
                                </p:cTn>
                              </p:par>
                            </p:childTnLst>
                          </p:cTn>
                        </p:par>
                        <p:par>
                          <p:cTn id="84" fill="hold">
                            <p:stCondLst>
                              <p:cond delay="2500"/>
                            </p:stCondLst>
                            <p:childTnLst>
                              <p:par>
                                <p:cTn id="85" presetID="53" presetClass="exit" presetSubtype="32" fill="hold" nodeType="afterEffect">
                                  <p:stCondLst>
                                    <p:cond delay="0"/>
                                  </p:stCondLst>
                                  <p:childTnLst>
                                    <p:anim calcmode="lin" valueType="num">
                                      <p:cBhvr>
                                        <p:cTn id="86" dur="500"/>
                                        <p:tgtEl>
                                          <p:spTgt spid="13"/>
                                        </p:tgtEl>
                                        <p:attrNameLst>
                                          <p:attrName>ppt_w</p:attrName>
                                        </p:attrNameLst>
                                      </p:cBhvr>
                                      <p:tavLst>
                                        <p:tav tm="0">
                                          <p:val>
                                            <p:strVal val="ppt_w"/>
                                          </p:val>
                                        </p:tav>
                                        <p:tav tm="100000">
                                          <p:val>
                                            <p:fltVal val="0"/>
                                          </p:val>
                                        </p:tav>
                                      </p:tavLst>
                                    </p:anim>
                                    <p:anim calcmode="lin" valueType="num">
                                      <p:cBhvr>
                                        <p:cTn id="87" dur="500"/>
                                        <p:tgtEl>
                                          <p:spTgt spid="13"/>
                                        </p:tgtEl>
                                        <p:attrNameLst>
                                          <p:attrName>ppt_h</p:attrName>
                                        </p:attrNameLst>
                                      </p:cBhvr>
                                      <p:tavLst>
                                        <p:tav tm="0">
                                          <p:val>
                                            <p:strVal val="ppt_h"/>
                                          </p:val>
                                        </p:tav>
                                        <p:tav tm="100000">
                                          <p:val>
                                            <p:fltVal val="0"/>
                                          </p:val>
                                        </p:tav>
                                      </p:tavLst>
                                    </p:anim>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childTnLst>
                                </p:cTn>
                              </p:par>
                            </p:childTnLst>
                          </p:cTn>
                        </p:par>
                        <p:par>
                          <p:cTn id="97" fill="hold">
                            <p:stCondLst>
                              <p:cond delay="3500"/>
                            </p:stCondLst>
                            <p:childTnLst>
                              <p:par>
                                <p:cTn id="98" presetID="0" presetClass="path" presetSubtype="0" accel="50000" decel="50000" fill="hold" nodeType="afterEffect">
                                  <p:stCondLst>
                                    <p:cond delay="0"/>
                                  </p:stCondLst>
                                  <p:childTnLst>
                                    <p:animMotion origin="layout" path="M 0.00069 0.00093 L 0.58753 -0.06896 " pathEditMode="relative" ptsTypes="AA">
                                      <p:cBhvr>
                                        <p:cTn id="99" dur="2000" fill="hold"/>
                                        <p:tgtEl>
                                          <p:spTgt spid="14"/>
                                        </p:tgtEl>
                                        <p:attrNameLst>
                                          <p:attrName>ppt_x</p:attrName>
                                          <p:attrName>ppt_y</p:attrName>
                                        </p:attrNameLst>
                                      </p:cBhvr>
                                    </p:animMotion>
                                  </p:childTnLst>
                                </p:cTn>
                              </p:par>
                            </p:childTnLst>
                          </p:cTn>
                        </p:par>
                        <p:par>
                          <p:cTn id="100" fill="hold">
                            <p:stCondLst>
                              <p:cond delay="5500"/>
                            </p:stCondLst>
                            <p:childTnLst>
                              <p:par>
                                <p:cTn id="101" presetID="53" presetClass="exit" presetSubtype="32" fill="hold" nodeType="afterEffect">
                                  <p:stCondLst>
                                    <p:cond delay="0"/>
                                  </p:stCondLst>
                                  <p:childTnLst>
                                    <p:anim calcmode="lin" valueType="num">
                                      <p:cBhvr>
                                        <p:cTn id="102" dur="500"/>
                                        <p:tgtEl>
                                          <p:spTgt spid="14"/>
                                        </p:tgtEl>
                                        <p:attrNameLst>
                                          <p:attrName>ppt_w</p:attrName>
                                        </p:attrNameLst>
                                      </p:cBhvr>
                                      <p:tavLst>
                                        <p:tav tm="0">
                                          <p:val>
                                            <p:strVal val="ppt_w"/>
                                          </p:val>
                                        </p:tav>
                                        <p:tav tm="100000">
                                          <p:val>
                                            <p:fltVal val="0"/>
                                          </p:val>
                                        </p:tav>
                                      </p:tavLst>
                                    </p:anim>
                                    <p:anim calcmode="lin" valueType="num">
                                      <p:cBhvr>
                                        <p:cTn id="103" dur="500"/>
                                        <p:tgtEl>
                                          <p:spTgt spid="14"/>
                                        </p:tgtEl>
                                        <p:attrNameLst>
                                          <p:attrName>ppt_h</p:attrName>
                                        </p:attrNameLst>
                                      </p:cBhvr>
                                      <p:tavLst>
                                        <p:tav tm="0">
                                          <p:val>
                                            <p:strVal val="ppt_h"/>
                                          </p:val>
                                        </p:tav>
                                        <p:tav tm="100000">
                                          <p:val>
                                            <p:fltVal val="0"/>
                                          </p:val>
                                        </p:tav>
                                      </p:tavLst>
                                    </p:anim>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500"/>
                                        <p:tgtEl>
                                          <p:spTgt spid="10"/>
                                        </p:tgtEl>
                                      </p:cBhvr>
                                    </p:animEffect>
                                  </p:childTnLst>
                                </p:cTn>
                              </p:par>
                            </p:childTnLst>
                          </p:cTn>
                        </p:par>
                        <p:par>
                          <p:cTn id="109" fill="hold">
                            <p:stCondLst>
                              <p:cond delay="6000"/>
                            </p:stCondLst>
                            <p:childTnLst>
                              <p:par>
                                <p:cTn id="110" presetID="10" presetClass="entr" presetSubtype="0" fill="hold" nodeType="after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childTnLst>
                                </p:cTn>
                              </p:par>
                            </p:childTnLst>
                          </p:cTn>
                        </p:par>
                        <p:par>
                          <p:cTn id="113" fill="hold">
                            <p:stCondLst>
                              <p:cond delay="6500"/>
                            </p:stCondLst>
                            <p:childTnLst>
                              <p:par>
                                <p:cTn id="114" presetID="0" presetClass="path" presetSubtype="0" accel="50000" decel="50000" fill="hold" nodeType="afterEffect">
                                  <p:stCondLst>
                                    <p:cond delay="0"/>
                                  </p:stCondLst>
                                  <p:childTnLst>
                                    <p:animMotion origin="layout" path="M -6.08545E-6 -2.84656E-6 L 0.587 -0.27331 " pathEditMode="relative" ptsTypes="AA">
                                      <p:cBhvr>
                                        <p:cTn id="115" dur="2000" fill="hold"/>
                                        <p:tgtEl>
                                          <p:spTgt spid="15"/>
                                        </p:tgtEl>
                                        <p:attrNameLst>
                                          <p:attrName>ppt_x</p:attrName>
                                          <p:attrName>ppt_y</p:attrName>
                                        </p:attrNameLst>
                                      </p:cBhvr>
                                    </p:animMotion>
                                  </p:childTnLst>
                                </p:cTn>
                              </p:par>
                            </p:childTnLst>
                          </p:cTn>
                        </p:par>
                        <p:par>
                          <p:cTn id="116" fill="hold">
                            <p:stCondLst>
                              <p:cond delay="8500"/>
                            </p:stCondLst>
                            <p:childTnLst>
                              <p:par>
                                <p:cTn id="117" presetID="53" presetClass="exit" presetSubtype="32" fill="hold" nodeType="afterEffect">
                                  <p:stCondLst>
                                    <p:cond delay="0"/>
                                  </p:stCondLst>
                                  <p:childTnLst>
                                    <p:anim calcmode="lin" valueType="num">
                                      <p:cBhvr>
                                        <p:cTn id="118" dur="500"/>
                                        <p:tgtEl>
                                          <p:spTgt spid="15"/>
                                        </p:tgtEl>
                                        <p:attrNameLst>
                                          <p:attrName>ppt_w</p:attrName>
                                        </p:attrNameLst>
                                      </p:cBhvr>
                                      <p:tavLst>
                                        <p:tav tm="0">
                                          <p:val>
                                            <p:strVal val="ppt_w"/>
                                          </p:val>
                                        </p:tav>
                                        <p:tav tm="100000">
                                          <p:val>
                                            <p:fltVal val="0"/>
                                          </p:val>
                                        </p:tav>
                                      </p:tavLst>
                                    </p:anim>
                                    <p:anim calcmode="lin" valueType="num">
                                      <p:cBhvr>
                                        <p:cTn id="119" dur="500"/>
                                        <p:tgtEl>
                                          <p:spTgt spid="15"/>
                                        </p:tgtEl>
                                        <p:attrNameLst>
                                          <p:attrName>ppt_h</p:attrName>
                                        </p:attrNameLst>
                                      </p:cBhvr>
                                      <p:tavLst>
                                        <p:tav tm="0">
                                          <p:val>
                                            <p:strVal val="ppt_h"/>
                                          </p:val>
                                        </p:tav>
                                        <p:tav tm="100000">
                                          <p:val>
                                            <p:fltVal val="0"/>
                                          </p:val>
                                        </p:tav>
                                      </p:tavLst>
                                    </p:anim>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ntr" presetSubtype="0" fill="hold" nodeType="withEffect">
                                  <p:stCondLst>
                                    <p:cond delay="0"/>
                                  </p:stCondLst>
                                  <p:childTnLst>
                                    <p:set>
                                      <p:cBhvr>
                                        <p:cTn id="123" dur="1" fill="hold">
                                          <p:stCondLst>
                                            <p:cond delay="0"/>
                                          </p:stCondLst>
                                        </p:cTn>
                                        <p:tgtEl>
                                          <p:spTgt spid="11"/>
                                        </p:tgtEl>
                                        <p:attrNameLst>
                                          <p:attrName>style.visibility</p:attrName>
                                        </p:attrNameLst>
                                      </p:cBhvr>
                                      <p:to>
                                        <p:strVal val="visible"/>
                                      </p:to>
                                    </p:set>
                                    <p:animEffect transition="in" filter="fade">
                                      <p:cBhvr>
                                        <p:cTn id="124" dur="500"/>
                                        <p:tgtEl>
                                          <p:spTgt spid="1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19"/>
                                        </p:tgtEl>
                                        <p:attrNameLst>
                                          <p:attrName>style.visibility</p:attrName>
                                        </p:attrNameLst>
                                      </p:cBhvr>
                                      <p:to>
                                        <p:strVal val="visible"/>
                                      </p:to>
                                    </p:set>
                                    <p:animEffect transition="in" filter="wipe(up)">
                                      <p:cBhvr>
                                        <p:cTn id="129" dur="5000"/>
                                        <p:tgtEl>
                                          <p:spTgt spid="19"/>
                                        </p:tgtEl>
                                      </p:cBhvr>
                                    </p:animEffect>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nodeType="click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wipe(down)">
                                      <p:cBhvr>
                                        <p:cTn id="134" dur="580">
                                          <p:stCondLst>
                                            <p:cond delay="0"/>
                                          </p:stCondLst>
                                        </p:cTn>
                                        <p:tgtEl>
                                          <p:spTgt spid="28"/>
                                        </p:tgtEl>
                                      </p:cBhvr>
                                    </p:animEffect>
                                    <p:anim calcmode="lin" valueType="num">
                                      <p:cBhvr>
                                        <p:cTn id="13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40" dur="26">
                                          <p:stCondLst>
                                            <p:cond delay="650"/>
                                          </p:stCondLst>
                                        </p:cTn>
                                        <p:tgtEl>
                                          <p:spTgt spid="28"/>
                                        </p:tgtEl>
                                      </p:cBhvr>
                                      <p:to x="100000" y="60000"/>
                                    </p:animScale>
                                    <p:animScale>
                                      <p:cBhvr>
                                        <p:cTn id="141" dur="166" decel="50000">
                                          <p:stCondLst>
                                            <p:cond delay="676"/>
                                          </p:stCondLst>
                                        </p:cTn>
                                        <p:tgtEl>
                                          <p:spTgt spid="28"/>
                                        </p:tgtEl>
                                      </p:cBhvr>
                                      <p:to x="100000" y="100000"/>
                                    </p:animScale>
                                    <p:animScale>
                                      <p:cBhvr>
                                        <p:cTn id="142" dur="26">
                                          <p:stCondLst>
                                            <p:cond delay="1312"/>
                                          </p:stCondLst>
                                        </p:cTn>
                                        <p:tgtEl>
                                          <p:spTgt spid="28"/>
                                        </p:tgtEl>
                                      </p:cBhvr>
                                      <p:to x="100000" y="80000"/>
                                    </p:animScale>
                                    <p:animScale>
                                      <p:cBhvr>
                                        <p:cTn id="143" dur="166" decel="50000">
                                          <p:stCondLst>
                                            <p:cond delay="1338"/>
                                          </p:stCondLst>
                                        </p:cTn>
                                        <p:tgtEl>
                                          <p:spTgt spid="28"/>
                                        </p:tgtEl>
                                      </p:cBhvr>
                                      <p:to x="100000" y="100000"/>
                                    </p:animScale>
                                    <p:animScale>
                                      <p:cBhvr>
                                        <p:cTn id="144" dur="26">
                                          <p:stCondLst>
                                            <p:cond delay="1642"/>
                                          </p:stCondLst>
                                        </p:cTn>
                                        <p:tgtEl>
                                          <p:spTgt spid="28"/>
                                        </p:tgtEl>
                                      </p:cBhvr>
                                      <p:to x="100000" y="90000"/>
                                    </p:animScale>
                                    <p:animScale>
                                      <p:cBhvr>
                                        <p:cTn id="145" dur="166" decel="50000">
                                          <p:stCondLst>
                                            <p:cond delay="1668"/>
                                          </p:stCondLst>
                                        </p:cTn>
                                        <p:tgtEl>
                                          <p:spTgt spid="28"/>
                                        </p:tgtEl>
                                      </p:cBhvr>
                                      <p:to x="100000" y="100000"/>
                                    </p:animScale>
                                    <p:animScale>
                                      <p:cBhvr>
                                        <p:cTn id="146" dur="26">
                                          <p:stCondLst>
                                            <p:cond delay="1808"/>
                                          </p:stCondLst>
                                        </p:cTn>
                                        <p:tgtEl>
                                          <p:spTgt spid="28"/>
                                        </p:tgtEl>
                                      </p:cBhvr>
                                      <p:to x="100000" y="95000"/>
                                    </p:animScale>
                                    <p:animScale>
                                      <p:cBhvr>
                                        <p:cTn id="147"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321211" y="2657273"/>
            <a:ext cx="7289880" cy="1474968"/>
            <a:chOff x="1321211" y="2657273"/>
            <a:chExt cx="7289880" cy="1474968"/>
          </a:xfrm>
        </p:grpSpPr>
        <p:sp>
          <p:nvSpPr>
            <p:cNvPr id="7" name="Rettangolo 6"/>
            <p:cNvSpPr/>
            <p:nvPr/>
          </p:nvSpPr>
          <p:spPr>
            <a:xfrm>
              <a:off x="6160008" y="2657273"/>
              <a:ext cx="981039"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3247313" y="3131304"/>
              <a:ext cx="479112" cy="1000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1321211" y="2657273"/>
              <a:ext cx="481162"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1802373" y="3636291"/>
              <a:ext cx="481162" cy="4740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7612553" y="3613476"/>
              <a:ext cx="998538" cy="496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5" name="Immagine 14" descr="Mendeleev.png"/>
          <p:cNvPicPr>
            <a:picLocks noChangeAspect="1"/>
          </p:cNvPicPr>
          <p:nvPr/>
        </p:nvPicPr>
        <p:blipFill rotWithShape="1">
          <a:blip r:embed="rId2">
            <a:alphaModFix/>
            <a:extLst>
              <a:ext uri="{28A0092B-C50C-407E-A947-70E740481C1C}">
                <a14:useLocalDpi xmlns:a14="http://schemas.microsoft.com/office/drawing/2010/main" val="0"/>
              </a:ext>
            </a:extLst>
          </a:blip>
          <a:srcRect l="67652" t="34360" r="21905" b="55823"/>
          <a:stretch/>
        </p:blipFill>
        <p:spPr>
          <a:xfrm>
            <a:off x="6170948" y="2675223"/>
            <a:ext cx="954889" cy="478087"/>
          </a:xfrm>
          <a:prstGeom prst="rect">
            <a:avLst/>
          </a:prstGeom>
        </p:spPr>
      </p:pic>
      <p:pic>
        <p:nvPicPr>
          <p:cNvPr id="13" name="Immagine 12" descr="MendeleevFirstVers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8" y="991369"/>
            <a:ext cx="9144000" cy="4870349"/>
          </a:xfrm>
          <a:prstGeom prst="rect">
            <a:avLst/>
          </a:prstGeom>
          <a:effectLst>
            <a:outerShdw blurRad="76200" dist="76200" dir="2700000" algn="tl" rotWithShape="0">
              <a:srgbClr val="000000">
                <a:alpha val="43000"/>
              </a:srgbClr>
            </a:outerShdw>
          </a:effectLst>
        </p:spPr>
      </p:pic>
      <p:sp>
        <p:nvSpPr>
          <p:cNvPr id="2" name="Rettangolo 1"/>
          <p:cNvSpPr/>
          <p:nvPr/>
        </p:nvSpPr>
        <p:spPr>
          <a:xfrm>
            <a:off x="6160008" y="2667711"/>
            <a:ext cx="981039" cy="474031"/>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CasellaDiTesto 11"/>
          <p:cNvSpPr txBox="1"/>
          <p:nvPr/>
        </p:nvSpPr>
        <p:spPr>
          <a:xfrm>
            <a:off x="-15208" y="-9460"/>
            <a:ext cx="9144000" cy="1154162"/>
          </a:xfrm>
          <a:prstGeom prst="rect">
            <a:avLst/>
          </a:prstGeom>
          <a:noFill/>
        </p:spPr>
        <p:txBody>
          <a:bodyPr wrap="square" rtlCol="0">
            <a:spAutoFit/>
          </a:bodyPr>
          <a:lstStyle/>
          <a:p>
            <a:r>
              <a:rPr lang="it-IT" sz="2300" dirty="0">
                <a:solidFill>
                  <a:schemeClr val="bg1"/>
                </a:solidFill>
                <a:latin typeface="Oswald" pitchFamily="2" charset="77"/>
              </a:rPr>
              <a:t>Mendeleev era però così convinto che la bellezza ordinata di questa tabella dovesse significare qualcosa di profondo, che si azzardò a fare una previsione. Ipotizzò due elementi chimici mai osservati da nessuno!</a:t>
            </a:r>
          </a:p>
        </p:txBody>
      </p:sp>
      <p:sp>
        <p:nvSpPr>
          <p:cNvPr id="14" name="CasellaDiTesto 13"/>
          <p:cNvSpPr txBox="1"/>
          <p:nvPr/>
        </p:nvSpPr>
        <p:spPr>
          <a:xfrm>
            <a:off x="2016369" y="4164390"/>
            <a:ext cx="7112423" cy="1154162"/>
          </a:xfrm>
          <a:prstGeom prst="rect">
            <a:avLst/>
          </a:prstGeom>
          <a:noFill/>
        </p:spPr>
        <p:txBody>
          <a:bodyPr wrap="square" rtlCol="0">
            <a:spAutoFit/>
          </a:bodyPr>
          <a:lstStyle/>
          <a:p>
            <a:pPr algn="r"/>
            <a:r>
              <a:rPr lang="it-IT" sz="2300" dirty="0">
                <a:solidFill>
                  <a:srgbClr val="FFFFFF"/>
                </a:solidFill>
                <a:latin typeface="Oswald" pitchFamily="2" charset="77"/>
              </a:rPr>
              <a:t>Li chiamò </a:t>
            </a:r>
            <a:r>
              <a:rPr lang="it-IT" sz="2300" dirty="0" err="1">
                <a:solidFill>
                  <a:srgbClr val="FF0000"/>
                </a:solidFill>
                <a:latin typeface="Oswald" pitchFamily="2" charset="77"/>
              </a:rPr>
              <a:t>eka-aluminum</a:t>
            </a:r>
            <a:r>
              <a:rPr lang="it-IT" sz="2300" dirty="0">
                <a:solidFill>
                  <a:srgbClr val="FF0000"/>
                </a:solidFill>
                <a:latin typeface="Oswald" pitchFamily="2" charset="77"/>
              </a:rPr>
              <a:t> </a:t>
            </a:r>
            <a:r>
              <a:rPr lang="it-IT" sz="2300" dirty="0">
                <a:solidFill>
                  <a:srgbClr val="FFFFFF"/>
                </a:solidFill>
                <a:latin typeface="Oswald" pitchFamily="2" charset="77"/>
              </a:rPr>
              <a:t>ed</a:t>
            </a:r>
            <a:r>
              <a:rPr lang="it-IT" sz="2300" dirty="0">
                <a:latin typeface="Oswald" pitchFamily="2" charset="77"/>
              </a:rPr>
              <a:t> </a:t>
            </a:r>
            <a:r>
              <a:rPr lang="it-IT" sz="2300" dirty="0" err="1">
                <a:solidFill>
                  <a:srgbClr val="FF0000"/>
                </a:solidFill>
                <a:latin typeface="Oswald" pitchFamily="2" charset="77"/>
              </a:rPr>
              <a:t>eka-silicon</a:t>
            </a:r>
            <a:r>
              <a:rPr lang="it-IT" sz="2300" dirty="0">
                <a:solidFill>
                  <a:srgbClr val="FF0000"/>
                </a:solidFill>
                <a:latin typeface="Oswald" pitchFamily="2" charset="77"/>
              </a:rPr>
              <a:t> </a:t>
            </a:r>
            <a:r>
              <a:rPr lang="it-IT" sz="2300" dirty="0">
                <a:solidFill>
                  <a:srgbClr val="FFFFFF"/>
                </a:solidFill>
                <a:latin typeface="Oswald" pitchFamily="2" charset="77"/>
              </a:rPr>
              <a:t>e li pose, rispettivamente, subito sotto l’</a:t>
            </a:r>
            <a:r>
              <a:rPr lang="it-IT" sz="2300" dirty="0">
                <a:solidFill>
                  <a:srgbClr val="2F47FF"/>
                </a:solidFill>
                <a:latin typeface="Oswald" pitchFamily="2" charset="77"/>
              </a:rPr>
              <a:t>alluminio</a:t>
            </a:r>
            <a:r>
              <a:rPr lang="it-IT" sz="2300" dirty="0">
                <a:latin typeface="Oswald" pitchFamily="2" charset="77"/>
              </a:rPr>
              <a:t> </a:t>
            </a:r>
            <a:r>
              <a:rPr lang="it-IT" sz="2300" dirty="0">
                <a:solidFill>
                  <a:srgbClr val="FFFFFF"/>
                </a:solidFill>
                <a:latin typeface="Oswald" pitchFamily="2" charset="77"/>
              </a:rPr>
              <a:t>e sotto il </a:t>
            </a:r>
            <a:r>
              <a:rPr lang="it-IT" sz="2300" dirty="0">
                <a:solidFill>
                  <a:srgbClr val="2F47FF"/>
                </a:solidFill>
                <a:latin typeface="Oswald" pitchFamily="2" charset="77"/>
              </a:rPr>
              <a:t>silicio</a:t>
            </a:r>
            <a:r>
              <a:rPr lang="it-IT" sz="2300" dirty="0">
                <a:solidFill>
                  <a:srgbClr val="FFFFFF"/>
                </a:solidFill>
                <a:latin typeface="Oswald" pitchFamily="2" charset="77"/>
              </a:rPr>
              <a:t>, predicendone quindi il peso e anche le proprietà chimiche </a:t>
            </a:r>
          </a:p>
        </p:txBody>
      </p:sp>
      <p:sp>
        <p:nvSpPr>
          <p:cNvPr id="3" name="CasellaDiTesto 2"/>
          <p:cNvSpPr txBox="1"/>
          <p:nvPr/>
        </p:nvSpPr>
        <p:spPr>
          <a:xfrm>
            <a:off x="1422329" y="1599118"/>
            <a:ext cx="4641879" cy="830997"/>
          </a:xfrm>
          <a:prstGeom prst="rect">
            <a:avLst/>
          </a:prstGeom>
          <a:noFill/>
        </p:spPr>
        <p:txBody>
          <a:bodyPr wrap="square" rtlCol="0">
            <a:spAutoFit/>
          </a:bodyPr>
          <a:lstStyle/>
          <a:p>
            <a:r>
              <a:rPr lang="it-IT" sz="2400" dirty="0">
                <a:solidFill>
                  <a:srgbClr val="FFFFFF"/>
                </a:solidFill>
                <a:latin typeface="Oswald" pitchFamily="2" charset="77"/>
              </a:rPr>
              <a:t>Scopritori furono Paul-</a:t>
            </a:r>
            <a:r>
              <a:rPr lang="it-IT" sz="2400" dirty="0" err="1">
                <a:solidFill>
                  <a:srgbClr val="FFFFFF"/>
                </a:solidFill>
                <a:latin typeface="Oswald" pitchFamily="2" charset="77"/>
              </a:rPr>
              <a:t>Émile</a:t>
            </a:r>
            <a:r>
              <a:rPr lang="it-IT" sz="2400" dirty="0">
                <a:solidFill>
                  <a:srgbClr val="FFFFFF"/>
                </a:solidFill>
                <a:latin typeface="Oswald" pitchFamily="2" charset="77"/>
              </a:rPr>
              <a:t> </a:t>
            </a:r>
            <a:r>
              <a:rPr lang="it-IT" sz="2400" dirty="0" err="1">
                <a:solidFill>
                  <a:srgbClr val="FFFFFF"/>
                </a:solidFill>
                <a:latin typeface="Oswald" pitchFamily="2" charset="77"/>
              </a:rPr>
              <a:t>Lecoq</a:t>
            </a:r>
            <a:r>
              <a:rPr lang="it-IT" sz="2400" dirty="0">
                <a:solidFill>
                  <a:srgbClr val="FFFFFF"/>
                </a:solidFill>
                <a:latin typeface="Oswald" pitchFamily="2" charset="77"/>
              </a:rPr>
              <a:t> de </a:t>
            </a:r>
            <a:r>
              <a:rPr lang="it-IT" sz="2400" dirty="0" err="1">
                <a:solidFill>
                  <a:srgbClr val="FFFFFF"/>
                </a:solidFill>
                <a:latin typeface="Oswald" pitchFamily="2" charset="77"/>
              </a:rPr>
              <a:t>Boisbaudran</a:t>
            </a:r>
            <a:r>
              <a:rPr lang="it-IT" sz="2400" dirty="0">
                <a:solidFill>
                  <a:srgbClr val="FFFFFF"/>
                </a:solidFill>
                <a:latin typeface="Oswald" pitchFamily="2" charset="77"/>
              </a:rPr>
              <a:t> e </a:t>
            </a:r>
            <a:r>
              <a:rPr lang="it-IT" sz="2400" dirty="0" err="1">
                <a:solidFill>
                  <a:srgbClr val="FFFFFF"/>
                </a:solidFill>
                <a:latin typeface="Oswald" pitchFamily="2" charset="77"/>
              </a:rPr>
              <a:t>Clemens</a:t>
            </a:r>
            <a:r>
              <a:rPr lang="it-IT" sz="2400" dirty="0">
                <a:solidFill>
                  <a:srgbClr val="FFFFFF"/>
                </a:solidFill>
                <a:latin typeface="Oswald" pitchFamily="2" charset="77"/>
              </a:rPr>
              <a:t> </a:t>
            </a:r>
            <a:r>
              <a:rPr lang="it-IT" sz="2400" dirty="0" err="1">
                <a:solidFill>
                  <a:srgbClr val="FFFFFF"/>
                </a:solidFill>
                <a:latin typeface="Oswald" pitchFamily="2" charset="77"/>
              </a:rPr>
              <a:t>Winkler</a:t>
            </a:r>
            <a:endParaRPr lang="it-IT" sz="2400" dirty="0">
              <a:solidFill>
                <a:srgbClr val="FFFFFF"/>
              </a:solidFill>
              <a:latin typeface="Oswald" pitchFamily="2" charset="77"/>
            </a:endParaRPr>
          </a:p>
        </p:txBody>
      </p:sp>
      <p:grpSp>
        <p:nvGrpSpPr>
          <p:cNvPr id="5" name="Group 4"/>
          <p:cNvGrpSpPr/>
          <p:nvPr/>
        </p:nvGrpSpPr>
        <p:grpSpPr>
          <a:xfrm>
            <a:off x="8108265" y="1144702"/>
            <a:ext cx="485327" cy="584776"/>
            <a:chOff x="8108265" y="1144702"/>
            <a:chExt cx="485327" cy="584776"/>
          </a:xfrm>
        </p:grpSpPr>
        <p:sp>
          <p:nvSpPr>
            <p:cNvPr id="17" name="Rettangolo 1"/>
            <p:cNvSpPr/>
            <p:nvPr/>
          </p:nvSpPr>
          <p:spPr>
            <a:xfrm>
              <a:off x="8108265" y="1212733"/>
              <a:ext cx="485327" cy="474031"/>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TextBox 3"/>
            <p:cNvSpPr txBox="1"/>
            <p:nvPr/>
          </p:nvSpPr>
          <p:spPr>
            <a:xfrm>
              <a:off x="8178400" y="1144702"/>
              <a:ext cx="374822" cy="584776"/>
            </a:xfrm>
            <a:prstGeom prst="rect">
              <a:avLst/>
            </a:prstGeom>
            <a:noFill/>
          </p:spPr>
          <p:txBody>
            <a:bodyPr wrap="none" rtlCol="0">
              <a:spAutoFit/>
            </a:bodyPr>
            <a:lstStyle/>
            <a:p>
              <a:r>
                <a:rPr lang="en-US" sz="3200" dirty="0">
                  <a:solidFill>
                    <a:srgbClr val="FFFF00"/>
                  </a:solidFill>
                </a:rPr>
                <a:t>?</a:t>
              </a:r>
            </a:p>
          </p:txBody>
        </p:sp>
      </p:grpSp>
      <p:sp>
        <p:nvSpPr>
          <p:cNvPr id="18" name="CasellaDiTesto 13">
            <a:extLst>
              <a:ext uri="{FF2B5EF4-FFF2-40B4-BE49-F238E27FC236}">
                <a16:creationId xmlns:a16="http://schemas.microsoft.com/office/drawing/2014/main" id="{7C62E4D2-5FA9-E940-9B55-4E9D42659411}"/>
              </a:ext>
            </a:extLst>
          </p:cNvPr>
          <p:cNvSpPr txBox="1"/>
          <p:nvPr/>
        </p:nvSpPr>
        <p:spPr>
          <a:xfrm>
            <a:off x="170213" y="5323386"/>
            <a:ext cx="1846156" cy="446276"/>
          </a:xfrm>
          <a:prstGeom prst="rect">
            <a:avLst/>
          </a:prstGeom>
          <a:noFill/>
        </p:spPr>
        <p:txBody>
          <a:bodyPr wrap="square" rtlCol="0">
            <a:spAutoFit/>
          </a:bodyPr>
          <a:lstStyle/>
          <a:p>
            <a:r>
              <a:rPr lang="it-IT" sz="2300" dirty="0">
                <a:solidFill>
                  <a:srgbClr val="FFFFFF"/>
                </a:solidFill>
                <a:latin typeface="Oswald" pitchFamily="2" charset="77"/>
              </a:rPr>
              <a:t>Un vero trionfo</a:t>
            </a:r>
          </a:p>
        </p:txBody>
      </p:sp>
      <p:sp>
        <p:nvSpPr>
          <p:cNvPr id="19" name="CasellaDiTesto 13">
            <a:extLst>
              <a:ext uri="{FF2B5EF4-FFF2-40B4-BE49-F238E27FC236}">
                <a16:creationId xmlns:a16="http://schemas.microsoft.com/office/drawing/2014/main" id="{87D0F3B2-58B4-D841-BAD9-55AC3D503851}"/>
              </a:ext>
            </a:extLst>
          </p:cNvPr>
          <p:cNvSpPr txBox="1"/>
          <p:nvPr/>
        </p:nvSpPr>
        <p:spPr>
          <a:xfrm>
            <a:off x="4142197" y="5366997"/>
            <a:ext cx="4853521" cy="800219"/>
          </a:xfrm>
          <a:prstGeom prst="rect">
            <a:avLst/>
          </a:prstGeom>
          <a:noFill/>
        </p:spPr>
        <p:txBody>
          <a:bodyPr wrap="square" rtlCol="0">
            <a:spAutoFit/>
          </a:bodyPr>
          <a:lstStyle/>
          <a:p>
            <a:r>
              <a:rPr lang="it-IT" sz="2300" dirty="0">
                <a:solidFill>
                  <a:srgbClr val="FFFFFF"/>
                </a:solidFill>
                <a:latin typeface="Oswald" pitchFamily="2" charset="77"/>
              </a:rPr>
              <a:t>Cresceva però la dicotomia tra mondo del continuo e quello del discreto….</a:t>
            </a:r>
          </a:p>
        </p:txBody>
      </p:sp>
    </p:spTree>
    <p:extLst>
      <p:ext uri="{BB962C8B-B14F-4D97-AF65-F5344CB8AC3E}">
        <p14:creationId xmlns:p14="http://schemas.microsoft.com/office/powerpoint/2010/main" val="207722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par>
                                <p:cTn id="43" presetID="37" presetClass="exit" presetSubtype="0" fill="hold" grpId="1" nodeType="withEffect">
                                  <p:stCondLst>
                                    <p:cond delay="0"/>
                                  </p:stCondLst>
                                  <p:childTnLst>
                                    <p:animEffect transition="out" filter="fade">
                                      <p:cBhvr>
                                        <p:cTn id="44" dur="1000"/>
                                        <p:tgtEl>
                                          <p:spTgt spid="2"/>
                                        </p:tgtEl>
                                      </p:cBhvr>
                                    </p:animEffect>
                                    <p:anim calcmode="lin" valueType="num">
                                      <p:cBhvr>
                                        <p:cTn id="45" dur="1000"/>
                                        <p:tgtEl>
                                          <p:spTgt spid="2"/>
                                        </p:tgtEl>
                                        <p:attrNameLst>
                                          <p:attrName>ppt_x</p:attrName>
                                        </p:attrNameLst>
                                      </p:cBhvr>
                                      <p:tavLst>
                                        <p:tav tm="0">
                                          <p:val>
                                            <p:strVal val="ppt_x"/>
                                          </p:val>
                                        </p:tav>
                                        <p:tav tm="100000">
                                          <p:val>
                                            <p:strVal val="ppt_x"/>
                                          </p:val>
                                        </p:tav>
                                      </p:tavLst>
                                    </p:anim>
                                    <p:anim calcmode="lin" valueType="num">
                                      <p:cBhvr>
                                        <p:cTn id="46" dur="100" decel="100000"/>
                                        <p:tgtEl>
                                          <p:spTgt spid="2"/>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900" decel="100000" fill="hold"/>
                                        <p:tgtEl>
                                          <p:spTgt spid="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p:bldP spid="3"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80E66B-4F1D-B345-8631-7A2B49D06DAD}"/>
              </a:ext>
            </a:extLst>
          </p:cNvPr>
          <p:cNvSpPr>
            <a:spLocks noGrp="1"/>
          </p:cNvSpPr>
          <p:nvPr>
            <p:ph type="sldNum" sz="quarter" idx="12"/>
          </p:nvPr>
        </p:nvSpPr>
        <p:spPr/>
        <p:txBody>
          <a:bodyPr/>
          <a:lstStyle/>
          <a:p>
            <a:fld id="{1744BE55-CFB6-3249-9653-5A6C656DA5B0}" type="slidenum">
              <a:rPr lang="en-US" smtClean="0"/>
              <a:pPr/>
              <a:t>31</a:t>
            </a:fld>
            <a:endParaRPr lang="en-US"/>
          </a:p>
        </p:txBody>
      </p:sp>
      <p:sp>
        <p:nvSpPr>
          <p:cNvPr id="3" name="TextBox 2">
            <a:extLst>
              <a:ext uri="{FF2B5EF4-FFF2-40B4-BE49-F238E27FC236}">
                <a16:creationId xmlns:a16="http://schemas.microsoft.com/office/drawing/2014/main" id="{BAAF57C6-35CD-2F47-A8CA-1198A07D6C51}"/>
              </a:ext>
            </a:extLst>
          </p:cNvPr>
          <p:cNvSpPr txBox="1"/>
          <p:nvPr/>
        </p:nvSpPr>
        <p:spPr>
          <a:xfrm>
            <a:off x="105837" y="105545"/>
            <a:ext cx="3284874" cy="523220"/>
          </a:xfrm>
          <a:prstGeom prst="rect">
            <a:avLst/>
          </a:prstGeom>
          <a:noFill/>
        </p:spPr>
        <p:txBody>
          <a:bodyPr wrap="none" rtlCol="0">
            <a:spAutoFit/>
          </a:bodyPr>
          <a:lstStyle/>
          <a:p>
            <a:r>
              <a:rPr lang="it-IT" sz="2800" dirty="0">
                <a:solidFill>
                  <a:schemeClr val="bg1"/>
                </a:solidFill>
                <a:latin typeface="Oswald" pitchFamily="2" charset="77"/>
              </a:rPr>
              <a:t>Lo spettro di corpo nero</a:t>
            </a:r>
          </a:p>
        </p:txBody>
      </p:sp>
      <p:sp>
        <p:nvSpPr>
          <p:cNvPr id="4" name="TextBox 3">
            <a:extLst>
              <a:ext uri="{FF2B5EF4-FFF2-40B4-BE49-F238E27FC236}">
                <a16:creationId xmlns:a16="http://schemas.microsoft.com/office/drawing/2014/main" id="{884747AE-58A2-0643-A2B2-277862C99D6D}"/>
              </a:ext>
            </a:extLst>
          </p:cNvPr>
          <p:cNvSpPr txBox="1"/>
          <p:nvPr/>
        </p:nvSpPr>
        <p:spPr>
          <a:xfrm>
            <a:off x="3638958" y="182206"/>
            <a:ext cx="5498897" cy="1631216"/>
          </a:xfrm>
          <a:prstGeom prst="rect">
            <a:avLst/>
          </a:prstGeom>
          <a:noFill/>
        </p:spPr>
        <p:txBody>
          <a:bodyPr wrap="square" rtlCol="0">
            <a:spAutoFit/>
          </a:bodyPr>
          <a:lstStyle/>
          <a:p>
            <a:pPr algn="r"/>
            <a:r>
              <a:rPr lang="it-IT" sz="2000">
                <a:solidFill>
                  <a:schemeClr val="bg1"/>
                </a:solidFill>
                <a:latin typeface="Oswald" pitchFamily="2" charset="77"/>
              </a:rPr>
              <a:t>Tutti gli oggetti, a qualsiasi temperatura, maggiore dello zero assoluto (-273.15 C</a:t>
            </a:r>
            <a:r>
              <a:rPr lang="it-IT" sz="2000" baseline="30000">
                <a:solidFill>
                  <a:schemeClr val="bg1"/>
                </a:solidFill>
                <a:latin typeface="Oswald" pitchFamily="2" charset="77"/>
              </a:rPr>
              <a:t>0</a:t>
            </a:r>
            <a:r>
              <a:rPr lang="it-IT" sz="2000">
                <a:solidFill>
                  <a:schemeClr val="bg1"/>
                </a:solidFill>
                <a:latin typeface="Oswald" pitchFamily="2" charset="77"/>
              </a:rPr>
              <a:t>), emettono radiazione elettromagnetica, sostanzialmente luce, a differenti lunghezze d’onda ma sono anche in grado di assorbire radiazione elettromagnetica.</a:t>
            </a:r>
          </a:p>
        </p:txBody>
      </p:sp>
      <p:pic>
        <p:nvPicPr>
          <p:cNvPr id="5" name="Picture 4">
            <a:extLst>
              <a:ext uri="{FF2B5EF4-FFF2-40B4-BE49-F238E27FC236}">
                <a16:creationId xmlns:a16="http://schemas.microsoft.com/office/drawing/2014/main" id="{E788ED25-1B2E-BE49-9E4D-C8D884669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729" r="99167"/>
                    </a14:imgEffect>
                  </a14:imgLayer>
                </a14:imgProps>
              </a:ext>
            </a:extLst>
          </a:blip>
          <a:stretch>
            <a:fillRect/>
          </a:stretch>
        </p:blipFill>
        <p:spPr>
          <a:xfrm>
            <a:off x="354225" y="1625843"/>
            <a:ext cx="2243370" cy="2243370"/>
          </a:xfrm>
          <a:prstGeom prst="rect">
            <a:avLst/>
          </a:prstGeom>
          <a:effectLst>
            <a:outerShdw blurRad="304800" dist="165100" dir="2700000" algn="tl" rotWithShape="0">
              <a:srgbClr val="000000">
                <a:alpha val="43000"/>
              </a:srgbClr>
            </a:outerShdw>
          </a:effectLst>
        </p:spPr>
      </p:pic>
      <p:pic>
        <p:nvPicPr>
          <p:cNvPr id="6" name="Picture 5">
            <a:extLst>
              <a:ext uri="{FF2B5EF4-FFF2-40B4-BE49-F238E27FC236}">
                <a16:creationId xmlns:a16="http://schemas.microsoft.com/office/drawing/2014/main" id="{45BF4DBE-2E9B-954A-8B2B-3937994EEEA1}"/>
              </a:ext>
            </a:extLst>
          </p:cNvPr>
          <p:cNvPicPr>
            <a:picLocks noChangeAspect="1"/>
          </p:cNvPicPr>
          <p:nvPr/>
        </p:nvPicPr>
        <p:blipFill>
          <a:blip r:embed="rId4"/>
          <a:stretch>
            <a:fillRect/>
          </a:stretch>
        </p:blipFill>
        <p:spPr>
          <a:xfrm>
            <a:off x="3069246" y="1951059"/>
            <a:ext cx="2158817" cy="1592938"/>
          </a:xfrm>
          <a:prstGeom prst="rect">
            <a:avLst/>
          </a:prstGeom>
          <a:effectLst>
            <a:outerShdw blurRad="50800" dist="76200" dir="2700000" algn="tl" rotWithShape="0">
              <a:srgbClr val="000000">
                <a:alpha val="43000"/>
              </a:srgbClr>
            </a:outerShdw>
          </a:effectLst>
        </p:spPr>
      </p:pic>
      <p:pic>
        <p:nvPicPr>
          <p:cNvPr id="7" name="Picture 6">
            <a:extLst>
              <a:ext uri="{FF2B5EF4-FFF2-40B4-BE49-F238E27FC236}">
                <a16:creationId xmlns:a16="http://schemas.microsoft.com/office/drawing/2014/main" id="{EE2FFF23-B233-8845-92D6-940C10B0A3A6}"/>
              </a:ext>
            </a:extLst>
          </p:cNvPr>
          <p:cNvPicPr>
            <a:picLocks noChangeAspect="1"/>
          </p:cNvPicPr>
          <p:nvPr/>
        </p:nvPicPr>
        <p:blipFill>
          <a:blip r:embed="rId5"/>
          <a:stretch>
            <a:fillRect/>
          </a:stretch>
        </p:blipFill>
        <p:spPr>
          <a:xfrm>
            <a:off x="6167359" y="1940953"/>
            <a:ext cx="1863272" cy="1613150"/>
          </a:xfrm>
          <a:prstGeom prst="rect">
            <a:avLst/>
          </a:prstGeom>
          <a:effectLst>
            <a:outerShdw blurRad="50800" dist="76200" dir="2700000" algn="tl" rotWithShape="0">
              <a:srgbClr val="000000">
                <a:alpha val="43000"/>
              </a:srgbClr>
            </a:outerShdw>
          </a:effectLst>
        </p:spPr>
      </p:pic>
      <p:sp>
        <p:nvSpPr>
          <p:cNvPr id="8" name="TextBox 7">
            <a:extLst>
              <a:ext uri="{FF2B5EF4-FFF2-40B4-BE49-F238E27FC236}">
                <a16:creationId xmlns:a16="http://schemas.microsoft.com/office/drawing/2014/main" id="{63B967EF-19ED-3E46-A21B-32C111D1E233}"/>
              </a:ext>
            </a:extLst>
          </p:cNvPr>
          <p:cNvSpPr txBox="1"/>
          <p:nvPr/>
        </p:nvSpPr>
        <p:spPr>
          <a:xfrm>
            <a:off x="4356847" y="4487486"/>
            <a:ext cx="4781008" cy="1015663"/>
          </a:xfrm>
          <a:prstGeom prst="rect">
            <a:avLst/>
          </a:prstGeom>
          <a:noFill/>
        </p:spPr>
        <p:txBody>
          <a:bodyPr wrap="square" rtlCol="0">
            <a:spAutoFit/>
          </a:bodyPr>
          <a:lstStyle/>
          <a:p>
            <a:pPr algn="r"/>
            <a:r>
              <a:rPr lang="it-IT" sz="2000" dirty="0">
                <a:solidFill>
                  <a:schemeClr val="bg1"/>
                </a:solidFill>
                <a:latin typeface="Oswald" pitchFamily="2" charset="77"/>
              </a:rPr>
              <a:t>Un oggetto capace di assorbire tutta la radiazione che lo colpisce prende il nome di corpo nero (nome infelice, in quanto NON è nero)</a:t>
            </a:r>
          </a:p>
        </p:txBody>
      </p:sp>
      <p:sp>
        <p:nvSpPr>
          <p:cNvPr id="9" name="TextBox 8">
            <a:extLst>
              <a:ext uri="{FF2B5EF4-FFF2-40B4-BE49-F238E27FC236}">
                <a16:creationId xmlns:a16="http://schemas.microsoft.com/office/drawing/2014/main" id="{CFC820E7-5E30-1C49-8109-8867BDC3C5A5}"/>
              </a:ext>
            </a:extLst>
          </p:cNvPr>
          <p:cNvSpPr txBox="1"/>
          <p:nvPr/>
        </p:nvSpPr>
        <p:spPr>
          <a:xfrm>
            <a:off x="105837" y="5720020"/>
            <a:ext cx="7047998" cy="707886"/>
          </a:xfrm>
          <a:prstGeom prst="rect">
            <a:avLst/>
          </a:prstGeom>
          <a:noFill/>
        </p:spPr>
        <p:txBody>
          <a:bodyPr wrap="square" rtlCol="0">
            <a:spAutoFit/>
          </a:bodyPr>
          <a:lstStyle/>
          <a:p>
            <a:r>
              <a:rPr lang="it-IT" sz="2000" dirty="0">
                <a:solidFill>
                  <a:schemeClr val="bg1"/>
                </a:solidFill>
                <a:latin typeface="Oswald" pitchFamily="2" charset="77"/>
              </a:rPr>
              <a:t>Uno specchio, un oggetto traslucido, riflettente o trasparente NON lo sono </a:t>
            </a:r>
            <a:r>
              <a:rPr lang="it-IT" sz="2000" dirty="0" err="1">
                <a:solidFill>
                  <a:schemeClr val="bg1"/>
                </a:solidFill>
                <a:latin typeface="Oswald" pitchFamily="2" charset="77"/>
              </a:rPr>
              <a:t>perchè</a:t>
            </a:r>
            <a:r>
              <a:rPr lang="it-IT" sz="2000" dirty="0">
                <a:solidFill>
                  <a:schemeClr val="bg1"/>
                </a:solidFill>
                <a:latin typeface="Oswald" pitchFamily="2" charset="77"/>
              </a:rPr>
              <a:t> una parte della radiazione incidente viene riflessa e non assorbita.</a:t>
            </a:r>
          </a:p>
        </p:txBody>
      </p:sp>
      <p:sp>
        <p:nvSpPr>
          <p:cNvPr id="10" name="TextBox 9">
            <a:extLst>
              <a:ext uri="{FF2B5EF4-FFF2-40B4-BE49-F238E27FC236}">
                <a16:creationId xmlns:a16="http://schemas.microsoft.com/office/drawing/2014/main" id="{6EBEC9DC-83A6-4743-A3B5-3D263AC82D4B}"/>
              </a:ext>
            </a:extLst>
          </p:cNvPr>
          <p:cNvSpPr txBox="1"/>
          <p:nvPr/>
        </p:nvSpPr>
        <p:spPr>
          <a:xfrm>
            <a:off x="105837" y="3899306"/>
            <a:ext cx="7496167" cy="400110"/>
          </a:xfrm>
          <a:prstGeom prst="rect">
            <a:avLst/>
          </a:prstGeom>
          <a:noFill/>
        </p:spPr>
        <p:txBody>
          <a:bodyPr wrap="square" rtlCol="0">
            <a:spAutoFit/>
          </a:bodyPr>
          <a:lstStyle/>
          <a:p>
            <a:r>
              <a:rPr lang="it-IT" sz="2000">
                <a:solidFill>
                  <a:schemeClr val="bg1"/>
                </a:solidFill>
                <a:latin typeface="Oswald" pitchFamily="2" charset="77"/>
              </a:rPr>
              <a:t>Il colore preponderante della luce emessa dipende dalla temperatura</a:t>
            </a:r>
          </a:p>
        </p:txBody>
      </p:sp>
    </p:spTree>
    <p:extLst>
      <p:ext uri="{BB962C8B-B14F-4D97-AF65-F5344CB8AC3E}">
        <p14:creationId xmlns:p14="http://schemas.microsoft.com/office/powerpoint/2010/main" val="3350822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3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900" decel="100000" fill="hold"/>
                                        <p:tgtEl>
                                          <p:spTgt spid="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676B18-1FE1-D74B-B9FF-B2803AA92134}"/>
              </a:ext>
            </a:extLst>
          </p:cNvPr>
          <p:cNvSpPr>
            <a:spLocks noGrp="1"/>
          </p:cNvSpPr>
          <p:nvPr>
            <p:ph type="sldNum" sz="quarter" idx="12"/>
          </p:nvPr>
        </p:nvSpPr>
        <p:spPr/>
        <p:txBody>
          <a:bodyPr/>
          <a:lstStyle/>
          <a:p>
            <a:fld id="{1744BE55-CFB6-3249-9653-5A6C656DA5B0}" type="slidenum">
              <a:rPr lang="en-US" smtClean="0"/>
              <a:pPr/>
              <a:t>32</a:t>
            </a:fld>
            <a:endParaRPr lang="en-US"/>
          </a:p>
        </p:txBody>
      </p:sp>
      <p:sp>
        <p:nvSpPr>
          <p:cNvPr id="3" name="TextBox 2">
            <a:extLst>
              <a:ext uri="{FF2B5EF4-FFF2-40B4-BE49-F238E27FC236}">
                <a16:creationId xmlns:a16="http://schemas.microsoft.com/office/drawing/2014/main" id="{F9D166F7-7D82-0642-A130-7A8D81A78A60}"/>
              </a:ext>
            </a:extLst>
          </p:cNvPr>
          <p:cNvSpPr txBox="1"/>
          <p:nvPr/>
        </p:nvSpPr>
        <p:spPr>
          <a:xfrm>
            <a:off x="10758" y="128396"/>
            <a:ext cx="8723896" cy="1323439"/>
          </a:xfrm>
          <a:prstGeom prst="rect">
            <a:avLst/>
          </a:prstGeom>
          <a:noFill/>
        </p:spPr>
        <p:txBody>
          <a:bodyPr wrap="square" rtlCol="0">
            <a:spAutoFit/>
          </a:bodyPr>
          <a:lstStyle/>
          <a:p>
            <a:r>
              <a:rPr lang="en-US" sz="2000" dirty="0" err="1">
                <a:solidFill>
                  <a:schemeClr val="bg1"/>
                </a:solidFill>
                <a:latin typeface="Oswald" pitchFamily="2" charset="77"/>
              </a:rPr>
              <a:t>Una</a:t>
            </a:r>
            <a:r>
              <a:rPr lang="en-US" sz="2000" dirty="0">
                <a:solidFill>
                  <a:schemeClr val="bg1"/>
                </a:solidFill>
                <a:latin typeface="Oswald" pitchFamily="2" charset="77"/>
              </a:rPr>
              <a:t> </a:t>
            </a:r>
            <a:r>
              <a:rPr lang="en-US" sz="2000" dirty="0" err="1">
                <a:solidFill>
                  <a:schemeClr val="bg1"/>
                </a:solidFill>
                <a:latin typeface="Oswald" pitchFamily="2" charset="77"/>
              </a:rPr>
              <a:t>cavità</a:t>
            </a:r>
            <a:r>
              <a:rPr lang="en-US" sz="2000" dirty="0">
                <a:solidFill>
                  <a:schemeClr val="bg1"/>
                </a:solidFill>
                <a:latin typeface="Oswald" pitchFamily="2" charset="77"/>
              </a:rPr>
              <a:t> </a:t>
            </a:r>
            <a:r>
              <a:rPr lang="en-US" sz="2000" dirty="0" err="1">
                <a:solidFill>
                  <a:schemeClr val="bg1"/>
                </a:solidFill>
                <a:latin typeface="Oswald" pitchFamily="2" charset="77"/>
              </a:rPr>
              <a:t>dotata</a:t>
            </a:r>
            <a:r>
              <a:rPr lang="en-US" sz="2000" dirty="0">
                <a:solidFill>
                  <a:schemeClr val="bg1"/>
                </a:solidFill>
                <a:latin typeface="Oswald" pitchFamily="2" charset="77"/>
              </a:rPr>
              <a:t> di un piccolo </a:t>
            </a:r>
            <a:r>
              <a:rPr lang="en-US" sz="2000" dirty="0" err="1">
                <a:solidFill>
                  <a:schemeClr val="bg1"/>
                </a:solidFill>
                <a:latin typeface="Oswald" pitchFamily="2" charset="77"/>
              </a:rPr>
              <a:t>foro</a:t>
            </a:r>
            <a:r>
              <a:rPr lang="en-US" sz="2000" dirty="0">
                <a:solidFill>
                  <a:schemeClr val="bg1"/>
                </a:solidFill>
                <a:latin typeface="Oswald" pitchFamily="2" charset="77"/>
              </a:rPr>
              <a:t> </a:t>
            </a:r>
            <a:r>
              <a:rPr lang="en-US" sz="2000" dirty="0" err="1">
                <a:solidFill>
                  <a:schemeClr val="bg1"/>
                </a:solidFill>
                <a:latin typeface="Oswald" pitchFamily="2" charset="77"/>
              </a:rPr>
              <a:t>nel</a:t>
            </a:r>
            <a:r>
              <a:rPr lang="en-US" sz="2000" dirty="0">
                <a:solidFill>
                  <a:schemeClr val="bg1"/>
                </a:solidFill>
                <a:latin typeface="Oswald" pitchFamily="2" charset="77"/>
              </a:rPr>
              <a:t> quale </a:t>
            </a:r>
            <a:r>
              <a:rPr lang="en-US" sz="2000" dirty="0" err="1">
                <a:solidFill>
                  <a:schemeClr val="bg1"/>
                </a:solidFill>
                <a:latin typeface="Oswald" pitchFamily="2" charset="77"/>
              </a:rPr>
              <a:t>possa</a:t>
            </a:r>
            <a:r>
              <a:rPr lang="en-US" sz="2000" dirty="0">
                <a:solidFill>
                  <a:schemeClr val="bg1"/>
                </a:solidFill>
                <a:latin typeface="Oswald" pitchFamily="2" charset="77"/>
              </a:rPr>
              <a:t> </a:t>
            </a:r>
            <a:r>
              <a:rPr lang="en-US" sz="2000" dirty="0" err="1">
                <a:solidFill>
                  <a:schemeClr val="bg1"/>
                </a:solidFill>
                <a:latin typeface="Oswald" pitchFamily="2" charset="77"/>
              </a:rPr>
              <a:t>entrare</a:t>
            </a:r>
            <a:r>
              <a:rPr lang="en-US" sz="2000" dirty="0">
                <a:solidFill>
                  <a:schemeClr val="bg1"/>
                </a:solidFill>
                <a:latin typeface="Oswald" pitchFamily="2" charset="77"/>
              </a:rPr>
              <a:t> </a:t>
            </a:r>
            <a:r>
              <a:rPr lang="en-US" sz="2000" dirty="0" err="1">
                <a:solidFill>
                  <a:schemeClr val="bg1"/>
                </a:solidFill>
                <a:latin typeface="Oswald" pitchFamily="2" charset="77"/>
              </a:rPr>
              <a:t>radiazione</a:t>
            </a:r>
            <a:r>
              <a:rPr lang="en-US" sz="2000" dirty="0">
                <a:solidFill>
                  <a:schemeClr val="bg1"/>
                </a:solidFill>
                <a:latin typeface="Oswald" pitchFamily="2" charset="77"/>
              </a:rPr>
              <a:t> (</a:t>
            </a:r>
            <a:r>
              <a:rPr lang="en-US" sz="2000" dirty="0" err="1">
                <a:solidFill>
                  <a:schemeClr val="bg1"/>
                </a:solidFill>
                <a:latin typeface="Oswald" pitchFamily="2" charset="77"/>
              </a:rPr>
              <a:t>luce</a:t>
            </a:r>
            <a:r>
              <a:rPr lang="en-US" sz="2000" dirty="0">
                <a:solidFill>
                  <a:schemeClr val="bg1"/>
                </a:solidFill>
                <a:latin typeface="Oswald" pitchFamily="2" charset="77"/>
              </a:rPr>
              <a:t>), la quale </a:t>
            </a:r>
            <a:r>
              <a:rPr lang="en-US" sz="2000" dirty="0" err="1">
                <a:solidFill>
                  <a:schemeClr val="bg1"/>
                </a:solidFill>
                <a:latin typeface="Oswald" pitchFamily="2" charset="77"/>
              </a:rPr>
              <a:t>però</a:t>
            </a:r>
            <a:r>
              <a:rPr lang="en-US" sz="2000" dirty="0">
                <a:solidFill>
                  <a:schemeClr val="bg1"/>
                </a:solidFill>
                <a:latin typeface="Oswald" pitchFamily="2" charset="77"/>
              </a:rPr>
              <a:t>, a </a:t>
            </a:r>
            <a:r>
              <a:rPr lang="en-US" sz="2000" dirty="0" err="1">
                <a:solidFill>
                  <a:schemeClr val="bg1"/>
                </a:solidFill>
                <a:latin typeface="Oswald" pitchFamily="2" charset="77"/>
              </a:rPr>
              <a:t>causa</a:t>
            </a:r>
            <a:r>
              <a:rPr lang="en-US" sz="2000" dirty="0">
                <a:solidFill>
                  <a:schemeClr val="bg1"/>
                </a:solidFill>
                <a:latin typeface="Oswald" pitchFamily="2" charset="77"/>
              </a:rPr>
              <a:t> di multiple </a:t>
            </a:r>
            <a:r>
              <a:rPr lang="en-US" sz="2000" dirty="0" err="1">
                <a:solidFill>
                  <a:schemeClr val="bg1"/>
                </a:solidFill>
                <a:latin typeface="Oswald" pitchFamily="2" charset="77"/>
              </a:rPr>
              <a:t>riflessioni</a:t>
            </a:r>
            <a:r>
              <a:rPr lang="en-US" sz="2000" dirty="0">
                <a:solidFill>
                  <a:schemeClr val="bg1"/>
                </a:solidFill>
                <a:latin typeface="Oswald" pitchFamily="2" charset="77"/>
              </a:rPr>
              <a:t> interne, </a:t>
            </a:r>
            <a:r>
              <a:rPr lang="en-US" sz="2000" dirty="0" err="1">
                <a:solidFill>
                  <a:schemeClr val="bg1"/>
                </a:solidFill>
                <a:latin typeface="Oswald" pitchFamily="2" charset="77"/>
              </a:rPr>
              <a:t>venga</a:t>
            </a:r>
            <a:r>
              <a:rPr lang="en-US" sz="2000" dirty="0">
                <a:solidFill>
                  <a:schemeClr val="bg1"/>
                </a:solidFill>
                <a:latin typeface="Oswald" pitchFamily="2" charset="77"/>
              </a:rPr>
              <a:t> </a:t>
            </a:r>
            <a:r>
              <a:rPr lang="en-US" sz="2000" dirty="0" err="1">
                <a:solidFill>
                  <a:schemeClr val="bg1"/>
                </a:solidFill>
                <a:latin typeface="Oswald" pitchFamily="2" charset="77"/>
              </a:rPr>
              <a:t>completamente</a:t>
            </a:r>
            <a:r>
              <a:rPr lang="en-US" sz="2000" dirty="0">
                <a:solidFill>
                  <a:schemeClr val="bg1"/>
                </a:solidFill>
                <a:latin typeface="Oswald" pitchFamily="2" charset="77"/>
              </a:rPr>
              <a:t> </a:t>
            </a:r>
            <a:r>
              <a:rPr lang="en-US" sz="2000" dirty="0" err="1">
                <a:solidFill>
                  <a:schemeClr val="bg1"/>
                </a:solidFill>
                <a:latin typeface="Oswald" pitchFamily="2" charset="77"/>
              </a:rPr>
              <a:t>assorbita</a:t>
            </a:r>
            <a:r>
              <a:rPr lang="en-US" sz="2000" dirty="0">
                <a:solidFill>
                  <a:schemeClr val="bg1"/>
                </a:solidFill>
                <a:latin typeface="Oswald" pitchFamily="2" charset="77"/>
              </a:rPr>
              <a:t> </a:t>
            </a:r>
            <a:r>
              <a:rPr lang="en-US" sz="2000" dirty="0" err="1">
                <a:solidFill>
                  <a:schemeClr val="bg1"/>
                </a:solidFill>
                <a:latin typeface="Oswald" pitchFamily="2" charset="77"/>
              </a:rPr>
              <a:t>dalle</a:t>
            </a:r>
            <a:r>
              <a:rPr lang="en-US" sz="2000" dirty="0">
                <a:solidFill>
                  <a:schemeClr val="bg1"/>
                </a:solidFill>
                <a:latin typeface="Oswald" pitchFamily="2" charset="77"/>
              </a:rPr>
              <a:t> </a:t>
            </a:r>
            <a:r>
              <a:rPr lang="en-US" sz="2000" dirty="0" err="1">
                <a:solidFill>
                  <a:schemeClr val="bg1"/>
                </a:solidFill>
                <a:latin typeface="Oswald" pitchFamily="2" charset="77"/>
              </a:rPr>
              <a:t>pareti</a:t>
            </a:r>
            <a:r>
              <a:rPr lang="en-US" sz="2000" dirty="0">
                <a:solidFill>
                  <a:schemeClr val="bg1"/>
                </a:solidFill>
                <a:latin typeface="Oswald" pitchFamily="2" charset="77"/>
              </a:rPr>
              <a:t> e non </a:t>
            </a:r>
            <a:r>
              <a:rPr lang="en-US" sz="2000" dirty="0" err="1">
                <a:solidFill>
                  <a:schemeClr val="bg1"/>
                </a:solidFill>
                <a:latin typeface="Oswald" pitchFamily="2" charset="77"/>
              </a:rPr>
              <a:t>possa</a:t>
            </a:r>
            <a:r>
              <a:rPr lang="en-US" sz="2000" dirty="0">
                <a:solidFill>
                  <a:schemeClr val="bg1"/>
                </a:solidFill>
                <a:latin typeface="Oswald" pitchFamily="2" charset="77"/>
              </a:rPr>
              <a:t> </a:t>
            </a:r>
            <a:r>
              <a:rPr lang="en-US" sz="2000" dirty="0" err="1">
                <a:solidFill>
                  <a:schemeClr val="bg1"/>
                </a:solidFill>
                <a:latin typeface="Oswald" pitchFamily="2" charset="77"/>
              </a:rPr>
              <a:t>più</a:t>
            </a:r>
            <a:r>
              <a:rPr lang="en-US" sz="2000" dirty="0">
                <a:solidFill>
                  <a:schemeClr val="bg1"/>
                </a:solidFill>
                <a:latin typeface="Oswald" pitchFamily="2" charset="77"/>
              </a:rPr>
              <a:t> </a:t>
            </a:r>
            <a:r>
              <a:rPr lang="en-US" sz="2000" dirty="0" err="1">
                <a:solidFill>
                  <a:schemeClr val="bg1"/>
                </a:solidFill>
                <a:latin typeface="Oswald" pitchFamily="2" charset="77"/>
              </a:rPr>
              <a:t>uscire</a:t>
            </a:r>
            <a:r>
              <a:rPr lang="en-US" sz="2000" dirty="0">
                <a:solidFill>
                  <a:schemeClr val="bg1"/>
                </a:solidFill>
                <a:latin typeface="Oswald" pitchFamily="2" charset="77"/>
              </a:rPr>
              <a:t>, </a:t>
            </a:r>
            <a:r>
              <a:rPr lang="en-US" sz="2000" dirty="0" err="1">
                <a:solidFill>
                  <a:schemeClr val="bg1"/>
                </a:solidFill>
                <a:latin typeface="Oswald" pitchFamily="2" charset="77"/>
              </a:rPr>
              <a:t>si</a:t>
            </a:r>
            <a:r>
              <a:rPr lang="en-US" sz="2000" dirty="0">
                <a:solidFill>
                  <a:schemeClr val="bg1"/>
                </a:solidFill>
                <a:latin typeface="Oswald" pitchFamily="2" charset="77"/>
              </a:rPr>
              <a:t> </a:t>
            </a:r>
            <a:r>
              <a:rPr lang="en-US" sz="2000" dirty="0" err="1">
                <a:solidFill>
                  <a:schemeClr val="bg1"/>
                </a:solidFill>
                <a:latin typeface="Oswald" pitchFamily="2" charset="77"/>
              </a:rPr>
              <a:t>comporta</a:t>
            </a:r>
            <a:r>
              <a:rPr lang="en-US" sz="2000" dirty="0">
                <a:solidFill>
                  <a:schemeClr val="bg1"/>
                </a:solidFill>
                <a:latin typeface="Oswald" pitchFamily="2" charset="77"/>
              </a:rPr>
              <a:t> </a:t>
            </a:r>
            <a:r>
              <a:rPr lang="en-US" sz="2000" dirty="0" err="1">
                <a:solidFill>
                  <a:schemeClr val="bg1"/>
                </a:solidFill>
                <a:latin typeface="Oswald" pitchFamily="2" charset="77"/>
              </a:rPr>
              <a:t>quindi</a:t>
            </a:r>
            <a:r>
              <a:rPr lang="en-US" sz="2000" dirty="0">
                <a:solidFill>
                  <a:schemeClr val="bg1"/>
                </a:solidFill>
                <a:latin typeface="Oswald" pitchFamily="2" charset="77"/>
              </a:rPr>
              <a:t> come un </a:t>
            </a:r>
            <a:r>
              <a:rPr lang="en-US" sz="2000" dirty="0" err="1">
                <a:solidFill>
                  <a:schemeClr val="bg1"/>
                </a:solidFill>
                <a:latin typeface="Oswald" pitchFamily="2" charset="77"/>
              </a:rPr>
              <a:t>corpo</a:t>
            </a:r>
            <a:r>
              <a:rPr lang="en-US" sz="2000" dirty="0">
                <a:solidFill>
                  <a:schemeClr val="bg1"/>
                </a:solidFill>
                <a:latin typeface="Oswald" pitchFamily="2" charset="77"/>
              </a:rPr>
              <a:t> </a:t>
            </a:r>
            <a:r>
              <a:rPr lang="en-US" sz="2000" dirty="0" err="1">
                <a:solidFill>
                  <a:schemeClr val="bg1"/>
                </a:solidFill>
                <a:latin typeface="Oswald" pitchFamily="2" charset="77"/>
              </a:rPr>
              <a:t>nero</a:t>
            </a:r>
            <a:r>
              <a:rPr lang="en-US" sz="2000" dirty="0">
                <a:solidFill>
                  <a:schemeClr val="bg1"/>
                </a:solidFill>
                <a:latin typeface="Oswald" pitchFamily="2" charset="77"/>
              </a:rPr>
              <a:t> quasi </a:t>
            </a:r>
            <a:r>
              <a:rPr lang="en-US" sz="2000" dirty="0" err="1">
                <a:solidFill>
                  <a:schemeClr val="bg1"/>
                </a:solidFill>
                <a:latin typeface="Oswald" pitchFamily="2" charset="77"/>
              </a:rPr>
              <a:t>perfetto</a:t>
            </a:r>
            <a:r>
              <a:rPr lang="en-US" sz="2000" dirty="0">
                <a:solidFill>
                  <a:schemeClr val="bg1"/>
                </a:solidFill>
                <a:latin typeface="Oswald" pitchFamily="2" charset="77"/>
              </a:rPr>
              <a:t> e la </a:t>
            </a:r>
            <a:r>
              <a:rPr lang="en-US" sz="2000" dirty="0" err="1">
                <a:solidFill>
                  <a:schemeClr val="bg1"/>
                </a:solidFill>
                <a:latin typeface="Oswald" pitchFamily="2" charset="77"/>
              </a:rPr>
              <a:t>sua</a:t>
            </a:r>
            <a:r>
              <a:rPr lang="en-US" sz="2000" dirty="0">
                <a:solidFill>
                  <a:schemeClr val="bg1"/>
                </a:solidFill>
                <a:latin typeface="Oswald" pitchFamily="2" charset="77"/>
              </a:rPr>
              <a:t> </a:t>
            </a:r>
            <a:r>
              <a:rPr lang="en-US" sz="2000" dirty="0" err="1">
                <a:solidFill>
                  <a:schemeClr val="bg1"/>
                </a:solidFill>
                <a:latin typeface="Oswald" pitchFamily="2" charset="77"/>
              </a:rPr>
              <a:t>radiazione</a:t>
            </a:r>
            <a:r>
              <a:rPr lang="en-US" sz="2000" dirty="0">
                <a:solidFill>
                  <a:schemeClr val="bg1"/>
                </a:solidFill>
                <a:latin typeface="Oswald" pitchFamily="2" charset="77"/>
              </a:rPr>
              <a:t> </a:t>
            </a:r>
            <a:r>
              <a:rPr lang="en-US" sz="2000" dirty="0" err="1">
                <a:solidFill>
                  <a:schemeClr val="bg1"/>
                </a:solidFill>
                <a:latin typeface="Oswald" pitchFamily="2" charset="77"/>
              </a:rPr>
              <a:t>all’interno</a:t>
            </a:r>
            <a:r>
              <a:rPr lang="en-US" sz="2000" dirty="0">
                <a:solidFill>
                  <a:schemeClr val="bg1"/>
                </a:solidFill>
                <a:latin typeface="Oswald" pitchFamily="2" charset="77"/>
              </a:rPr>
              <a:t> </a:t>
            </a:r>
            <a:r>
              <a:rPr lang="en-US" sz="2000" dirty="0" err="1">
                <a:solidFill>
                  <a:schemeClr val="bg1"/>
                </a:solidFill>
                <a:latin typeface="Oswald" pitchFamily="2" charset="77"/>
              </a:rPr>
              <a:t>prende</a:t>
            </a:r>
            <a:r>
              <a:rPr lang="en-US" sz="2000" dirty="0">
                <a:solidFill>
                  <a:schemeClr val="bg1"/>
                </a:solidFill>
                <a:latin typeface="Oswald" pitchFamily="2" charset="77"/>
              </a:rPr>
              <a:t> </a:t>
            </a:r>
            <a:r>
              <a:rPr lang="en-US" sz="2000" dirty="0" err="1">
                <a:solidFill>
                  <a:schemeClr val="bg1"/>
                </a:solidFill>
                <a:latin typeface="Oswald" pitchFamily="2" charset="77"/>
              </a:rPr>
              <a:t>il</a:t>
            </a:r>
            <a:r>
              <a:rPr lang="en-US" sz="2000" dirty="0">
                <a:solidFill>
                  <a:schemeClr val="bg1"/>
                </a:solidFill>
                <a:latin typeface="Oswald" pitchFamily="2" charset="77"/>
              </a:rPr>
              <a:t> </a:t>
            </a:r>
            <a:r>
              <a:rPr lang="en-US" sz="2000" dirty="0" err="1">
                <a:solidFill>
                  <a:schemeClr val="bg1"/>
                </a:solidFill>
                <a:latin typeface="Oswald" pitchFamily="2" charset="77"/>
              </a:rPr>
              <a:t>nome</a:t>
            </a:r>
            <a:r>
              <a:rPr lang="en-US" sz="2000" dirty="0">
                <a:solidFill>
                  <a:schemeClr val="bg1"/>
                </a:solidFill>
                <a:latin typeface="Oswald" pitchFamily="2" charset="77"/>
              </a:rPr>
              <a:t> di </a:t>
            </a:r>
            <a:r>
              <a:rPr lang="en-US" sz="2000" dirty="0" err="1">
                <a:solidFill>
                  <a:schemeClr val="bg1"/>
                </a:solidFill>
                <a:latin typeface="Oswald" pitchFamily="2" charset="77"/>
              </a:rPr>
              <a:t>radiazione</a:t>
            </a:r>
            <a:r>
              <a:rPr lang="en-US" sz="2000" dirty="0">
                <a:solidFill>
                  <a:schemeClr val="bg1"/>
                </a:solidFill>
                <a:latin typeface="Oswald" pitchFamily="2" charset="77"/>
              </a:rPr>
              <a:t> di </a:t>
            </a:r>
            <a:r>
              <a:rPr lang="en-US" sz="2000" dirty="0" err="1">
                <a:solidFill>
                  <a:schemeClr val="bg1"/>
                </a:solidFill>
                <a:latin typeface="Oswald" pitchFamily="2" charset="77"/>
              </a:rPr>
              <a:t>corpo</a:t>
            </a:r>
            <a:r>
              <a:rPr lang="en-US" sz="2000" dirty="0">
                <a:solidFill>
                  <a:schemeClr val="bg1"/>
                </a:solidFill>
                <a:latin typeface="Oswald" pitchFamily="2" charset="77"/>
              </a:rPr>
              <a:t> </a:t>
            </a:r>
            <a:r>
              <a:rPr lang="en-US" sz="2000" dirty="0" err="1">
                <a:solidFill>
                  <a:schemeClr val="bg1"/>
                </a:solidFill>
                <a:latin typeface="Oswald" pitchFamily="2" charset="77"/>
              </a:rPr>
              <a:t>nero</a:t>
            </a:r>
            <a:r>
              <a:rPr lang="en-US" sz="2000" dirty="0">
                <a:solidFill>
                  <a:schemeClr val="bg1"/>
                </a:solidFill>
                <a:latin typeface="Oswald" pitchFamily="2" charset="77"/>
              </a:rPr>
              <a:t>.</a:t>
            </a:r>
          </a:p>
        </p:txBody>
      </p:sp>
      <p:pic>
        <p:nvPicPr>
          <p:cNvPr id="4" name="Picture 3" descr="temp.png">
            <a:extLst>
              <a:ext uri="{FF2B5EF4-FFF2-40B4-BE49-F238E27FC236}">
                <a16:creationId xmlns:a16="http://schemas.microsoft.com/office/drawing/2014/main" id="{90E1507A-C919-ED47-A9AC-C721A8496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419" y="1632065"/>
            <a:ext cx="4253252" cy="2282964"/>
          </a:xfrm>
          <a:prstGeom prst="rect">
            <a:avLst/>
          </a:prstGeom>
        </p:spPr>
      </p:pic>
      <p:sp>
        <p:nvSpPr>
          <p:cNvPr id="5" name="Oval 4">
            <a:extLst>
              <a:ext uri="{FF2B5EF4-FFF2-40B4-BE49-F238E27FC236}">
                <a16:creationId xmlns:a16="http://schemas.microsoft.com/office/drawing/2014/main" id="{C0892A53-3E9B-3643-B3A1-27674010A308}"/>
              </a:ext>
            </a:extLst>
          </p:cNvPr>
          <p:cNvSpPr/>
          <p:nvPr/>
        </p:nvSpPr>
        <p:spPr>
          <a:xfrm>
            <a:off x="7598988" y="2550738"/>
            <a:ext cx="88609" cy="88609"/>
          </a:xfrm>
          <a:prstGeom prst="ellipse">
            <a:avLst/>
          </a:prstGeom>
          <a:solidFill>
            <a:srgbClr val="FFD93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solidFill>
                <a:schemeClr val="bg1"/>
              </a:solidFill>
              <a:latin typeface="Oswald" pitchFamily="2" charset="77"/>
            </a:endParaRPr>
          </a:p>
        </p:txBody>
      </p:sp>
      <p:cxnSp>
        <p:nvCxnSpPr>
          <p:cNvPr id="6" name="Straight Connector 5">
            <a:extLst>
              <a:ext uri="{FF2B5EF4-FFF2-40B4-BE49-F238E27FC236}">
                <a16:creationId xmlns:a16="http://schemas.microsoft.com/office/drawing/2014/main" id="{C16BB7C2-6E2C-1B4B-8411-0F17BF264862}"/>
              </a:ext>
            </a:extLst>
          </p:cNvPr>
          <p:cNvCxnSpPr/>
          <p:nvPr/>
        </p:nvCxnSpPr>
        <p:spPr>
          <a:xfrm flipH="1">
            <a:off x="2796419" y="2595043"/>
            <a:ext cx="4846874" cy="443509"/>
          </a:xfrm>
          <a:prstGeom prst="line">
            <a:avLst/>
          </a:prstGeom>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F6F892E3-4870-0A48-A5FC-8C2E13586A07}"/>
              </a:ext>
            </a:extLst>
          </p:cNvPr>
          <p:cNvGrpSpPr/>
          <p:nvPr/>
        </p:nvGrpSpPr>
        <p:grpSpPr>
          <a:xfrm>
            <a:off x="2796419" y="2007209"/>
            <a:ext cx="3342993" cy="1534474"/>
            <a:chOff x="725674" y="1576615"/>
            <a:chExt cx="3342993" cy="1534474"/>
          </a:xfrm>
        </p:grpSpPr>
        <p:cxnSp>
          <p:nvCxnSpPr>
            <p:cNvPr id="8" name="Straight Connector 7">
              <a:extLst>
                <a:ext uri="{FF2B5EF4-FFF2-40B4-BE49-F238E27FC236}">
                  <a16:creationId xmlns:a16="http://schemas.microsoft.com/office/drawing/2014/main" id="{EC0DCB1C-7FD0-3E4C-A0C0-2324DA612C8D}"/>
                </a:ext>
              </a:extLst>
            </p:cNvPr>
            <p:cNvCxnSpPr/>
            <p:nvPr/>
          </p:nvCxnSpPr>
          <p:spPr>
            <a:xfrm>
              <a:off x="725674" y="2615266"/>
              <a:ext cx="2887041" cy="495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91FB5B0-825B-2C40-83FB-D4C733E4E7B5}"/>
                </a:ext>
              </a:extLst>
            </p:cNvPr>
            <p:cNvCxnSpPr/>
            <p:nvPr/>
          </p:nvCxnSpPr>
          <p:spPr>
            <a:xfrm flipH="1">
              <a:off x="3612715" y="2615266"/>
              <a:ext cx="455951" cy="495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6A6B42B-265B-DF49-BC71-F9183E9E7354}"/>
                </a:ext>
              </a:extLst>
            </p:cNvPr>
            <p:cNvCxnSpPr/>
            <p:nvPr/>
          </p:nvCxnSpPr>
          <p:spPr>
            <a:xfrm flipH="1" flipV="1">
              <a:off x="1488876" y="1576615"/>
              <a:ext cx="2579791" cy="10386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684ECD7-3473-1441-B2C5-907C11B0FCCA}"/>
                </a:ext>
              </a:extLst>
            </p:cNvPr>
            <p:cNvCxnSpPr/>
            <p:nvPr/>
          </p:nvCxnSpPr>
          <p:spPr>
            <a:xfrm flipV="1">
              <a:off x="725674" y="1576615"/>
              <a:ext cx="763202" cy="13060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25ABEDD-9FA8-B948-9E3E-704F178280C1}"/>
                </a:ext>
              </a:extLst>
            </p:cNvPr>
            <p:cNvCxnSpPr/>
            <p:nvPr/>
          </p:nvCxnSpPr>
          <p:spPr>
            <a:xfrm>
              <a:off x="725674" y="2882628"/>
              <a:ext cx="1387217" cy="228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A3E0515-A4B9-9544-87E1-84C460A59C56}"/>
                </a:ext>
              </a:extLst>
            </p:cNvPr>
            <p:cNvCxnSpPr/>
            <p:nvPr/>
          </p:nvCxnSpPr>
          <p:spPr>
            <a:xfrm flipV="1">
              <a:off x="2112891" y="1576615"/>
              <a:ext cx="1642143" cy="1534474"/>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425CFB56-48CD-A141-9E11-D04635D21592}"/>
              </a:ext>
            </a:extLst>
          </p:cNvPr>
          <p:cNvSpPr txBox="1"/>
          <p:nvPr/>
        </p:nvSpPr>
        <p:spPr>
          <a:xfrm>
            <a:off x="3840480" y="4113594"/>
            <a:ext cx="5163541" cy="1323439"/>
          </a:xfrm>
          <a:prstGeom prst="rect">
            <a:avLst/>
          </a:prstGeom>
          <a:noFill/>
        </p:spPr>
        <p:txBody>
          <a:bodyPr wrap="square" rtlCol="0">
            <a:spAutoFit/>
          </a:bodyPr>
          <a:lstStyle/>
          <a:p>
            <a:pPr algn="r"/>
            <a:r>
              <a:rPr lang="en-US" sz="2000" dirty="0">
                <a:solidFill>
                  <a:schemeClr val="bg1"/>
                </a:solidFill>
                <a:latin typeface="Oswald" pitchFamily="2" charset="77"/>
              </a:rPr>
              <a:t>Il Sole, </a:t>
            </a:r>
            <a:r>
              <a:rPr lang="en-US" sz="2000" dirty="0" err="1">
                <a:solidFill>
                  <a:schemeClr val="bg1"/>
                </a:solidFill>
                <a:latin typeface="Oswald" pitchFamily="2" charset="77"/>
              </a:rPr>
              <a:t>pur</a:t>
            </a:r>
            <a:r>
              <a:rPr lang="en-US" sz="2000" dirty="0">
                <a:solidFill>
                  <a:schemeClr val="bg1"/>
                </a:solidFill>
                <a:latin typeface="Oswald" pitchFamily="2" charset="77"/>
              </a:rPr>
              <a:t> </a:t>
            </a:r>
            <a:r>
              <a:rPr lang="en-US" sz="2000" dirty="0" err="1">
                <a:solidFill>
                  <a:schemeClr val="bg1"/>
                </a:solidFill>
                <a:latin typeface="Oswald" pitchFamily="2" charset="77"/>
              </a:rPr>
              <a:t>essendo</a:t>
            </a:r>
            <a:r>
              <a:rPr lang="en-US" sz="2000" dirty="0">
                <a:solidFill>
                  <a:schemeClr val="bg1"/>
                </a:solidFill>
                <a:latin typeface="Oswald" pitchFamily="2" charset="77"/>
              </a:rPr>
              <a:t> molto </a:t>
            </a:r>
            <a:r>
              <a:rPr lang="en-US" sz="2000" dirty="0" err="1">
                <a:solidFill>
                  <a:schemeClr val="bg1"/>
                </a:solidFill>
                <a:latin typeface="Oswald" pitchFamily="2" charset="77"/>
              </a:rPr>
              <a:t>luminoso</a:t>
            </a:r>
            <a:r>
              <a:rPr lang="en-US" sz="2000" dirty="0">
                <a:solidFill>
                  <a:schemeClr val="bg1"/>
                </a:solidFill>
                <a:latin typeface="Oswald" pitchFamily="2" charset="77"/>
              </a:rPr>
              <a:t> </a:t>
            </a:r>
            <a:r>
              <a:rPr lang="en-US" sz="2000" dirty="0" err="1">
                <a:solidFill>
                  <a:schemeClr val="bg1"/>
                </a:solidFill>
                <a:latin typeface="Oswald" pitchFamily="2" charset="77"/>
              </a:rPr>
              <a:t>è</a:t>
            </a:r>
            <a:r>
              <a:rPr lang="en-US" sz="2000" dirty="0">
                <a:solidFill>
                  <a:schemeClr val="bg1"/>
                </a:solidFill>
                <a:latin typeface="Oswald" pitchFamily="2" charset="77"/>
              </a:rPr>
              <a:t>, a </a:t>
            </a:r>
            <a:r>
              <a:rPr lang="en-US" sz="2000" dirty="0" err="1">
                <a:solidFill>
                  <a:schemeClr val="bg1"/>
                </a:solidFill>
                <a:latin typeface="Oswald" pitchFamily="2" charset="77"/>
              </a:rPr>
              <a:t>tutti</a:t>
            </a:r>
            <a:r>
              <a:rPr lang="en-US" sz="2000" dirty="0">
                <a:solidFill>
                  <a:schemeClr val="bg1"/>
                </a:solidFill>
                <a:latin typeface="Oswald" pitchFamily="2" charset="77"/>
              </a:rPr>
              <a:t> </a:t>
            </a:r>
            <a:r>
              <a:rPr lang="en-US" sz="2000" dirty="0" err="1">
                <a:solidFill>
                  <a:schemeClr val="bg1"/>
                </a:solidFill>
                <a:latin typeface="Oswald" pitchFamily="2" charset="77"/>
              </a:rPr>
              <a:t>gli</a:t>
            </a:r>
            <a:r>
              <a:rPr lang="en-US" sz="2000" dirty="0">
                <a:solidFill>
                  <a:schemeClr val="bg1"/>
                </a:solidFill>
                <a:latin typeface="Oswald" pitchFamily="2" charset="77"/>
              </a:rPr>
              <a:t> </a:t>
            </a:r>
            <a:r>
              <a:rPr lang="en-US" sz="2000" dirty="0" err="1">
                <a:solidFill>
                  <a:schemeClr val="bg1"/>
                </a:solidFill>
                <a:latin typeface="Oswald" pitchFamily="2" charset="77"/>
              </a:rPr>
              <a:t>effetti</a:t>
            </a:r>
            <a:r>
              <a:rPr lang="en-US" sz="2000" dirty="0">
                <a:solidFill>
                  <a:schemeClr val="bg1"/>
                </a:solidFill>
                <a:latin typeface="Oswald" pitchFamily="2" charset="77"/>
              </a:rPr>
              <a:t>, </a:t>
            </a:r>
            <a:r>
              <a:rPr lang="en-US" sz="2000" dirty="0" err="1">
                <a:solidFill>
                  <a:schemeClr val="bg1"/>
                </a:solidFill>
                <a:latin typeface="Oswald" pitchFamily="2" charset="77"/>
              </a:rPr>
              <a:t>una</a:t>
            </a:r>
            <a:r>
              <a:rPr lang="en-US" sz="2000" dirty="0">
                <a:solidFill>
                  <a:schemeClr val="bg1"/>
                </a:solidFill>
                <a:latin typeface="Oswald" pitchFamily="2" charset="77"/>
              </a:rPr>
              <a:t> </a:t>
            </a:r>
            <a:r>
              <a:rPr lang="en-US" sz="2000" dirty="0" err="1">
                <a:solidFill>
                  <a:schemeClr val="bg1"/>
                </a:solidFill>
                <a:latin typeface="Oswald" pitchFamily="2" charset="77"/>
              </a:rPr>
              <a:t>buona</a:t>
            </a:r>
            <a:r>
              <a:rPr lang="en-US" sz="2000" dirty="0">
                <a:solidFill>
                  <a:schemeClr val="bg1"/>
                </a:solidFill>
                <a:latin typeface="Oswald" pitchFamily="2" charset="77"/>
              </a:rPr>
              <a:t> </a:t>
            </a:r>
            <a:r>
              <a:rPr lang="en-US" sz="2000" dirty="0" err="1">
                <a:solidFill>
                  <a:schemeClr val="bg1"/>
                </a:solidFill>
                <a:latin typeface="Oswald" pitchFamily="2" charset="77"/>
              </a:rPr>
              <a:t>approssimazione</a:t>
            </a:r>
            <a:r>
              <a:rPr lang="en-US" sz="2000" dirty="0">
                <a:solidFill>
                  <a:schemeClr val="bg1"/>
                </a:solidFill>
                <a:latin typeface="Oswald" pitchFamily="2" charset="77"/>
              </a:rPr>
              <a:t> di un </a:t>
            </a:r>
            <a:r>
              <a:rPr lang="en-US" sz="2000" dirty="0" err="1">
                <a:solidFill>
                  <a:schemeClr val="bg1"/>
                </a:solidFill>
                <a:latin typeface="Oswald" pitchFamily="2" charset="77"/>
              </a:rPr>
              <a:t>corpo</a:t>
            </a:r>
            <a:r>
              <a:rPr lang="en-US" sz="2000" dirty="0">
                <a:solidFill>
                  <a:schemeClr val="bg1"/>
                </a:solidFill>
                <a:latin typeface="Oswald" pitchFamily="2" charset="77"/>
              </a:rPr>
              <a:t> </a:t>
            </a:r>
            <a:r>
              <a:rPr lang="en-US" sz="2000" dirty="0" err="1">
                <a:solidFill>
                  <a:schemeClr val="bg1"/>
                </a:solidFill>
                <a:latin typeface="Oswald" pitchFamily="2" charset="77"/>
              </a:rPr>
              <a:t>nero</a:t>
            </a:r>
            <a:r>
              <a:rPr lang="en-US" sz="2000" dirty="0">
                <a:solidFill>
                  <a:schemeClr val="bg1"/>
                </a:solidFill>
                <a:latin typeface="Oswald" pitchFamily="2" charset="77"/>
              </a:rPr>
              <a:t>, in </a:t>
            </a:r>
            <a:r>
              <a:rPr lang="en-US" sz="2000" dirty="0" err="1">
                <a:solidFill>
                  <a:schemeClr val="bg1"/>
                </a:solidFill>
                <a:latin typeface="Oswald" pitchFamily="2" charset="77"/>
              </a:rPr>
              <a:t>quanto</a:t>
            </a:r>
            <a:r>
              <a:rPr lang="en-US" sz="2000" dirty="0">
                <a:solidFill>
                  <a:schemeClr val="bg1"/>
                </a:solidFill>
                <a:latin typeface="Oswald" pitchFamily="2" charset="77"/>
              </a:rPr>
              <a:t> in </a:t>
            </a:r>
            <a:r>
              <a:rPr lang="en-US" sz="2000" dirty="0" err="1">
                <a:solidFill>
                  <a:schemeClr val="bg1"/>
                </a:solidFill>
                <a:latin typeface="Oswald" pitchFamily="2" charset="77"/>
              </a:rPr>
              <a:t>grado</a:t>
            </a:r>
            <a:r>
              <a:rPr lang="en-US" sz="2000" dirty="0">
                <a:solidFill>
                  <a:schemeClr val="bg1"/>
                </a:solidFill>
                <a:latin typeface="Oswald" pitchFamily="2" charset="77"/>
              </a:rPr>
              <a:t> di </a:t>
            </a:r>
            <a:r>
              <a:rPr lang="en-US" sz="2000" dirty="0" err="1">
                <a:solidFill>
                  <a:schemeClr val="bg1"/>
                </a:solidFill>
                <a:latin typeface="Oswald" pitchFamily="2" charset="77"/>
              </a:rPr>
              <a:t>assorbire</a:t>
            </a:r>
            <a:r>
              <a:rPr lang="en-US" sz="2000" dirty="0">
                <a:solidFill>
                  <a:schemeClr val="bg1"/>
                </a:solidFill>
                <a:latin typeface="Oswald" pitchFamily="2" charset="77"/>
              </a:rPr>
              <a:t> </a:t>
            </a:r>
            <a:r>
              <a:rPr lang="en-US" sz="2000" dirty="0" err="1">
                <a:solidFill>
                  <a:schemeClr val="bg1"/>
                </a:solidFill>
                <a:latin typeface="Oswald" pitchFamily="2" charset="77"/>
              </a:rPr>
              <a:t>tutta</a:t>
            </a:r>
            <a:r>
              <a:rPr lang="en-US" sz="2000" dirty="0">
                <a:solidFill>
                  <a:schemeClr val="bg1"/>
                </a:solidFill>
                <a:latin typeface="Oswald" pitchFamily="2" charset="77"/>
              </a:rPr>
              <a:t> la </a:t>
            </a:r>
            <a:r>
              <a:rPr lang="en-US" sz="2000" dirty="0" err="1">
                <a:solidFill>
                  <a:schemeClr val="bg1"/>
                </a:solidFill>
                <a:latin typeface="Oswald" pitchFamily="2" charset="77"/>
              </a:rPr>
              <a:t>radiazione</a:t>
            </a:r>
            <a:r>
              <a:rPr lang="en-US" sz="2000" dirty="0">
                <a:solidFill>
                  <a:schemeClr val="bg1"/>
                </a:solidFill>
                <a:latin typeface="Oswald" pitchFamily="2" charset="77"/>
              </a:rPr>
              <a:t> </a:t>
            </a:r>
            <a:r>
              <a:rPr lang="en-US" sz="2000" dirty="0" err="1">
                <a:solidFill>
                  <a:schemeClr val="bg1"/>
                </a:solidFill>
                <a:latin typeface="Oswald" pitchFamily="2" charset="77"/>
              </a:rPr>
              <a:t>che</a:t>
            </a:r>
            <a:r>
              <a:rPr lang="en-US" sz="2000" dirty="0">
                <a:solidFill>
                  <a:schemeClr val="bg1"/>
                </a:solidFill>
                <a:latin typeface="Oswald" pitchFamily="2" charset="77"/>
              </a:rPr>
              <a:t> lo </a:t>
            </a:r>
            <a:r>
              <a:rPr lang="en-US" sz="2000" dirty="0" err="1">
                <a:solidFill>
                  <a:schemeClr val="bg1"/>
                </a:solidFill>
                <a:latin typeface="Oswald" pitchFamily="2" charset="77"/>
              </a:rPr>
              <a:t>colpisce</a:t>
            </a:r>
            <a:r>
              <a:rPr lang="en-US" sz="2000" dirty="0">
                <a:solidFill>
                  <a:schemeClr val="bg1"/>
                </a:solidFill>
                <a:latin typeface="Oswald" pitchFamily="2" charset="77"/>
              </a:rPr>
              <a:t> (</a:t>
            </a:r>
            <a:r>
              <a:rPr lang="en-US" sz="2000" dirty="0" err="1">
                <a:solidFill>
                  <a:schemeClr val="bg1"/>
                </a:solidFill>
                <a:latin typeface="Oswald" pitchFamily="2" charset="77"/>
              </a:rPr>
              <a:t>il</a:t>
            </a:r>
            <a:r>
              <a:rPr lang="en-US" sz="2000" dirty="0">
                <a:solidFill>
                  <a:schemeClr val="bg1"/>
                </a:solidFill>
                <a:latin typeface="Oswald" pitchFamily="2" charset="77"/>
              </a:rPr>
              <a:t> Sole non ha </a:t>
            </a:r>
            <a:r>
              <a:rPr lang="en-US" sz="2000" dirty="0" err="1">
                <a:solidFill>
                  <a:schemeClr val="bg1"/>
                </a:solidFill>
                <a:latin typeface="Oswald" pitchFamily="2" charset="77"/>
              </a:rPr>
              <a:t>una</a:t>
            </a:r>
            <a:r>
              <a:rPr lang="en-US" sz="2000" dirty="0">
                <a:solidFill>
                  <a:schemeClr val="bg1"/>
                </a:solidFill>
                <a:latin typeface="Oswald" pitchFamily="2" charset="77"/>
              </a:rPr>
              <a:t> </a:t>
            </a:r>
            <a:r>
              <a:rPr lang="en-US" sz="2000" dirty="0" err="1">
                <a:solidFill>
                  <a:schemeClr val="bg1"/>
                </a:solidFill>
                <a:latin typeface="Oswald" pitchFamily="2" charset="77"/>
              </a:rPr>
              <a:t>superficie</a:t>
            </a:r>
            <a:r>
              <a:rPr lang="en-US" sz="2000" dirty="0">
                <a:solidFill>
                  <a:schemeClr val="bg1"/>
                </a:solidFill>
                <a:latin typeface="Oswald" pitchFamily="2" charset="77"/>
              </a:rPr>
              <a:t> </a:t>
            </a:r>
            <a:r>
              <a:rPr lang="en-US" sz="2000" dirty="0" err="1">
                <a:solidFill>
                  <a:schemeClr val="bg1"/>
                </a:solidFill>
                <a:latin typeface="Oswald" pitchFamily="2" charset="77"/>
              </a:rPr>
              <a:t>riflettente</a:t>
            </a:r>
            <a:r>
              <a:rPr lang="en-US" sz="2000" dirty="0">
                <a:solidFill>
                  <a:schemeClr val="bg1"/>
                </a:solidFill>
                <a:latin typeface="Oswald" pitchFamily="2" charset="77"/>
              </a:rPr>
              <a:t>).</a:t>
            </a:r>
          </a:p>
        </p:txBody>
      </p:sp>
      <p:sp>
        <p:nvSpPr>
          <p:cNvPr id="15" name="TextBox 14">
            <a:extLst>
              <a:ext uri="{FF2B5EF4-FFF2-40B4-BE49-F238E27FC236}">
                <a16:creationId xmlns:a16="http://schemas.microsoft.com/office/drawing/2014/main" id="{2CD83FD5-5D25-FE43-842A-CBC94B2E9655}"/>
              </a:ext>
            </a:extLst>
          </p:cNvPr>
          <p:cNvSpPr txBox="1"/>
          <p:nvPr/>
        </p:nvSpPr>
        <p:spPr>
          <a:xfrm>
            <a:off x="10758" y="4129517"/>
            <a:ext cx="2872292" cy="1015663"/>
          </a:xfrm>
          <a:prstGeom prst="rect">
            <a:avLst/>
          </a:prstGeom>
          <a:noFill/>
        </p:spPr>
        <p:txBody>
          <a:bodyPr wrap="square" rtlCol="0">
            <a:spAutoFit/>
          </a:bodyPr>
          <a:lstStyle/>
          <a:p>
            <a:r>
              <a:rPr lang="en-US" sz="2000" dirty="0" err="1">
                <a:solidFill>
                  <a:schemeClr val="bg1"/>
                </a:solidFill>
                <a:latin typeface="Oswald" pitchFamily="2" charset="77"/>
              </a:rPr>
              <a:t>Studiare</a:t>
            </a:r>
            <a:r>
              <a:rPr lang="en-US" sz="2000" dirty="0">
                <a:solidFill>
                  <a:schemeClr val="bg1"/>
                </a:solidFill>
                <a:latin typeface="Oswald" pitchFamily="2" charset="77"/>
              </a:rPr>
              <a:t> la </a:t>
            </a:r>
            <a:r>
              <a:rPr lang="en-US" sz="2000" dirty="0" err="1">
                <a:solidFill>
                  <a:schemeClr val="bg1"/>
                </a:solidFill>
                <a:latin typeface="Oswald" pitchFamily="2" charset="77"/>
              </a:rPr>
              <a:t>luce</a:t>
            </a:r>
            <a:r>
              <a:rPr lang="en-US" sz="2000" dirty="0">
                <a:solidFill>
                  <a:schemeClr val="bg1"/>
                </a:solidFill>
                <a:latin typeface="Oswald" pitchFamily="2" charset="77"/>
              </a:rPr>
              <a:t> </a:t>
            </a:r>
            <a:r>
              <a:rPr lang="en-US" sz="2000" dirty="0" err="1">
                <a:solidFill>
                  <a:schemeClr val="bg1"/>
                </a:solidFill>
                <a:latin typeface="Oswald" pitchFamily="2" charset="77"/>
              </a:rPr>
              <a:t>solare</a:t>
            </a:r>
            <a:r>
              <a:rPr lang="en-US" sz="2000" dirty="0">
                <a:solidFill>
                  <a:schemeClr val="bg1"/>
                </a:solidFill>
                <a:latin typeface="Oswald" pitchFamily="2" charset="77"/>
              </a:rPr>
              <a:t> </a:t>
            </a:r>
            <a:r>
              <a:rPr lang="en-US" sz="2000" dirty="0" err="1">
                <a:solidFill>
                  <a:schemeClr val="bg1"/>
                </a:solidFill>
                <a:latin typeface="Oswald" pitchFamily="2" charset="77"/>
              </a:rPr>
              <a:t>corrisponde</a:t>
            </a:r>
            <a:r>
              <a:rPr lang="en-US" sz="2000" dirty="0">
                <a:solidFill>
                  <a:schemeClr val="bg1"/>
                </a:solidFill>
                <a:latin typeface="Oswald" pitchFamily="2" charset="77"/>
              </a:rPr>
              <a:t> </a:t>
            </a:r>
            <a:r>
              <a:rPr lang="en-US" sz="2000" dirty="0" err="1">
                <a:solidFill>
                  <a:schemeClr val="bg1"/>
                </a:solidFill>
                <a:latin typeface="Oswald" pitchFamily="2" charset="77"/>
              </a:rPr>
              <a:t>quindi</a:t>
            </a:r>
            <a:r>
              <a:rPr lang="en-US" sz="2000" dirty="0">
                <a:solidFill>
                  <a:schemeClr val="bg1"/>
                </a:solidFill>
                <a:latin typeface="Oswald" pitchFamily="2" charset="77"/>
              </a:rPr>
              <a:t> a </a:t>
            </a:r>
            <a:r>
              <a:rPr lang="en-US" sz="2000" dirty="0" err="1">
                <a:solidFill>
                  <a:schemeClr val="bg1"/>
                </a:solidFill>
                <a:latin typeface="Oswald" pitchFamily="2" charset="77"/>
              </a:rPr>
              <a:t>studiare</a:t>
            </a:r>
            <a:r>
              <a:rPr lang="en-US" sz="2000" dirty="0">
                <a:solidFill>
                  <a:schemeClr val="bg1"/>
                </a:solidFill>
                <a:latin typeface="Oswald" pitchFamily="2" charset="77"/>
              </a:rPr>
              <a:t> la </a:t>
            </a:r>
            <a:r>
              <a:rPr lang="en-US" sz="2000" dirty="0" err="1">
                <a:solidFill>
                  <a:schemeClr val="bg1"/>
                </a:solidFill>
                <a:latin typeface="Oswald" pitchFamily="2" charset="77"/>
              </a:rPr>
              <a:t>radiazione</a:t>
            </a:r>
            <a:r>
              <a:rPr lang="en-US" sz="2000" dirty="0">
                <a:solidFill>
                  <a:schemeClr val="bg1"/>
                </a:solidFill>
                <a:latin typeface="Oswald" pitchFamily="2" charset="77"/>
              </a:rPr>
              <a:t> di </a:t>
            </a:r>
            <a:r>
              <a:rPr lang="en-US" sz="2000" dirty="0" err="1">
                <a:solidFill>
                  <a:schemeClr val="bg1"/>
                </a:solidFill>
                <a:latin typeface="Oswald" pitchFamily="2" charset="77"/>
              </a:rPr>
              <a:t>corpo</a:t>
            </a:r>
            <a:r>
              <a:rPr lang="en-US" sz="2000" dirty="0">
                <a:solidFill>
                  <a:schemeClr val="bg1"/>
                </a:solidFill>
                <a:latin typeface="Oswald" pitchFamily="2" charset="77"/>
              </a:rPr>
              <a:t> </a:t>
            </a:r>
            <a:r>
              <a:rPr lang="en-US" sz="2000" dirty="0" err="1">
                <a:solidFill>
                  <a:schemeClr val="bg1"/>
                </a:solidFill>
                <a:latin typeface="Oswald" pitchFamily="2" charset="77"/>
              </a:rPr>
              <a:t>nero</a:t>
            </a:r>
            <a:r>
              <a:rPr lang="en-US" sz="2000" dirty="0">
                <a:solidFill>
                  <a:schemeClr val="bg1"/>
                </a:solidFill>
                <a:latin typeface="Oswald" pitchFamily="2" charset="77"/>
              </a:rPr>
              <a:t>.</a:t>
            </a:r>
          </a:p>
        </p:txBody>
      </p:sp>
      <p:sp>
        <p:nvSpPr>
          <p:cNvPr id="16" name="TextBox 15">
            <a:extLst>
              <a:ext uri="{FF2B5EF4-FFF2-40B4-BE49-F238E27FC236}">
                <a16:creationId xmlns:a16="http://schemas.microsoft.com/office/drawing/2014/main" id="{19170E4F-1FC8-3D47-BAAD-9CC0EE279A32}"/>
              </a:ext>
            </a:extLst>
          </p:cNvPr>
          <p:cNvSpPr txBox="1"/>
          <p:nvPr/>
        </p:nvSpPr>
        <p:spPr>
          <a:xfrm>
            <a:off x="10758" y="5990904"/>
            <a:ext cx="8863875" cy="400110"/>
          </a:xfrm>
          <a:prstGeom prst="rect">
            <a:avLst/>
          </a:prstGeom>
          <a:noFill/>
        </p:spPr>
        <p:txBody>
          <a:bodyPr wrap="square" rtlCol="0">
            <a:spAutoFit/>
          </a:bodyPr>
          <a:lstStyle/>
          <a:p>
            <a:r>
              <a:rPr lang="en-US" sz="2000" dirty="0" err="1">
                <a:solidFill>
                  <a:schemeClr val="bg1"/>
                </a:solidFill>
                <a:latin typeface="Oswald" pitchFamily="2" charset="77"/>
              </a:rPr>
              <a:t>Questo</a:t>
            </a:r>
            <a:r>
              <a:rPr lang="en-US" sz="2000" dirty="0">
                <a:solidFill>
                  <a:schemeClr val="bg1"/>
                </a:solidFill>
                <a:latin typeface="Oswald" pitchFamily="2" charset="77"/>
              </a:rPr>
              <a:t> </a:t>
            </a:r>
            <a:r>
              <a:rPr lang="en-US" sz="2000" dirty="0" err="1">
                <a:solidFill>
                  <a:schemeClr val="bg1"/>
                </a:solidFill>
                <a:latin typeface="Oswald" pitchFamily="2" charset="77"/>
              </a:rPr>
              <a:t>è</a:t>
            </a:r>
            <a:r>
              <a:rPr lang="en-US" sz="2000" dirty="0">
                <a:solidFill>
                  <a:schemeClr val="bg1"/>
                </a:solidFill>
                <a:latin typeface="Oswald" pitchFamily="2" charset="77"/>
              </a:rPr>
              <a:t> </a:t>
            </a:r>
            <a:r>
              <a:rPr lang="en-US" sz="2000" dirty="0" err="1">
                <a:solidFill>
                  <a:schemeClr val="bg1"/>
                </a:solidFill>
                <a:latin typeface="Oswald" pitchFamily="2" charset="77"/>
              </a:rPr>
              <a:t>proprio</a:t>
            </a:r>
            <a:r>
              <a:rPr lang="en-US" sz="2000" dirty="0">
                <a:solidFill>
                  <a:schemeClr val="bg1"/>
                </a:solidFill>
                <a:latin typeface="Oswald" pitchFamily="2" charset="77"/>
              </a:rPr>
              <a:t> </a:t>
            </a:r>
            <a:r>
              <a:rPr lang="en-US" sz="2000" dirty="0" err="1">
                <a:solidFill>
                  <a:schemeClr val="bg1"/>
                </a:solidFill>
                <a:latin typeface="Oswald" pitchFamily="2" charset="77"/>
              </a:rPr>
              <a:t>ciò</a:t>
            </a:r>
            <a:r>
              <a:rPr lang="en-US" sz="2000" dirty="0">
                <a:solidFill>
                  <a:schemeClr val="bg1"/>
                </a:solidFill>
                <a:latin typeface="Oswald" pitchFamily="2" charset="77"/>
              </a:rPr>
              <a:t> </a:t>
            </a:r>
            <a:r>
              <a:rPr lang="en-US" sz="2000" dirty="0" err="1">
                <a:solidFill>
                  <a:schemeClr val="bg1"/>
                </a:solidFill>
                <a:latin typeface="Oswald" pitchFamily="2" charset="77"/>
              </a:rPr>
              <a:t>che</a:t>
            </a:r>
            <a:r>
              <a:rPr lang="en-US" sz="2000" dirty="0">
                <a:solidFill>
                  <a:schemeClr val="bg1"/>
                </a:solidFill>
                <a:latin typeface="Oswald" pitchFamily="2" charset="77"/>
              </a:rPr>
              <a:t> </a:t>
            </a:r>
            <a:r>
              <a:rPr lang="en-US" sz="2000" dirty="0" err="1">
                <a:solidFill>
                  <a:schemeClr val="bg1"/>
                </a:solidFill>
                <a:latin typeface="Oswald" pitchFamily="2" charset="77"/>
              </a:rPr>
              <a:t>fecero</a:t>
            </a:r>
            <a:r>
              <a:rPr lang="en-US" sz="2000" dirty="0">
                <a:solidFill>
                  <a:schemeClr val="bg1"/>
                </a:solidFill>
                <a:latin typeface="Oswald" pitchFamily="2" charset="77"/>
              </a:rPr>
              <a:t> per </a:t>
            </a:r>
            <a:r>
              <a:rPr lang="en-US" sz="2000" dirty="0" err="1">
                <a:solidFill>
                  <a:schemeClr val="bg1"/>
                </a:solidFill>
                <a:latin typeface="Oswald" pitchFamily="2" charset="77"/>
              </a:rPr>
              <a:t>molti</a:t>
            </a:r>
            <a:r>
              <a:rPr lang="en-US" sz="2000" dirty="0">
                <a:solidFill>
                  <a:schemeClr val="bg1"/>
                </a:solidFill>
                <a:latin typeface="Oswald" pitchFamily="2" charset="77"/>
              </a:rPr>
              <a:t> </a:t>
            </a:r>
            <a:r>
              <a:rPr lang="en-US" sz="2000" dirty="0" err="1">
                <a:solidFill>
                  <a:schemeClr val="bg1"/>
                </a:solidFill>
                <a:latin typeface="Oswald" pitchFamily="2" charset="77"/>
              </a:rPr>
              <a:t>anni</a:t>
            </a:r>
            <a:r>
              <a:rPr lang="en-US" sz="2000" dirty="0">
                <a:solidFill>
                  <a:schemeClr val="bg1"/>
                </a:solidFill>
                <a:latin typeface="Oswald" pitchFamily="2" charset="77"/>
              </a:rPr>
              <a:t> </a:t>
            </a:r>
            <a:r>
              <a:rPr lang="en-US" sz="2000" dirty="0" err="1">
                <a:solidFill>
                  <a:schemeClr val="bg1"/>
                </a:solidFill>
                <a:latin typeface="Oswald" pitchFamily="2" charset="77"/>
              </a:rPr>
              <a:t>gli</a:t>
            </a:r>
            <a:r>
              <a:rPr lang="en-US" sz="2000" dirty="0">
                <a:solidFill>
                  <a:schemeClr val="bg1"/>
                </a:solidFill>
                <a:latin typeface="Oswald" pitchFamily="2" charset="77"/>
              </a:rPr>
              <a:t> </a:t>
            </a:r>
            <a:r>
              <a:rPr lang="en-US" sz="2000" dirty="0" err="1">
                <a:solidFill>
                  <a:schemeClr val="bg1"/>
                </a:solidFill>
                <a:latin typeface="Oswald" pitchFamily="2" charset="77"/>
              </a:rPr>
              <a:t>spettroscopisti</a:t>
            </a:r>
            <a:r>
              <a:rPr lang="en-US" sz="2000" dirty="0">
                <a:solidFill>
                  <a:schemeClr val="bg1"/>
                </a:solidFill>
                <a:latin typeface="Oswald" pitchFamily="2" charset="77"/>
              </a:rPr>
              <a:t> </a:t>
            </a:r>
            <a:r>
              <a:rPr lang="en-US" sz="2000" dirty="0" err="1">
                <a:solidFill>
                  <a:schemeClr val="bg1"/>
                </a:solidFill>
                <a:latin typeface="Oswald" pitchFamily="2" charset="77"/>
              </a:rPr>
              <a:t>della</a:t>
            </a:r>
            <a:r>
              <a:rPr lang="en-US" sz="2000" dirty="0">
                <a:solidFill>
                  <a:schemeClr val="bg1"/>
                </a:solidFill>
                <a:latin typeface="Oswald" pitchFamily="2" charset="77"/>
              </a:rPr>
              <a:t> </a:t>
            </a:r>
            <a:r>
              <a:rPr lang="en-US" sz="2000" dirty="0" err="1">
                <a:solidFill>
                  <a:schemeClr val="bg1"/>
                </a:solidFill>
                <a:latin typeface="Oswald" pitchFamily="2" charset="77"/>
              </a:rPr>
              <a:t>seconda</a:t>
            </a:r>
            <a:r>
              <a:rPr lang="en-US" sz="2000" dirty="0">
                <a:solidFill>
                  <a:schemeClr val="bg1"/>
                </a:solidFill>
                <a:latin typeface="Oswald" pitchFamily="2" charset="77"/>
              </a:rPr>
              <a:t> </a:t>
            </a:r>
            <a:r>
              <a:rPr lang="en-US" sz="2000" dirty="0" err="1">
                <a:solidFill>
                  <a:schemeClr val="bg1"/>
                </a:solidFill>
                <a:latin typeface="Oswald" pitchFamily="2" charset="77"/>
              </a:rPr>
              <a:t>metà</a:t>
            </a:r>
            <a:r>
              <a:rPr lang="en-US" sz="2000" dirty="0">
                <a:solidFill>
                  <a:schemeClr val="bg1"/>
                </a:solidFill>
                <a:latin typeface="Oswald" pitchFamily="2" charset="77"/>
              </a:rPr>
              <a:t> dell’800</a:t>
            </a:r>
          </a:p>
        </p:txBody>
      </p:sp>
    </p:spTree>
    <p:extLst>
      <p:ext uri="{BB962C8B-B14F-4D97-AF65-F5344CB8AC3E}">
        <p14:creationId xmlns:p14="http://schemas.microsoft.com/office/powerpoint/2010/main" val="99188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3.98473E-6 -3.10504E-6 L -0.52846 0.06433 " pathEditMode="relative" rAng="0" ptsTypes="AA">
                                      <p:cBhvr>
                                        <p:cTn id="32" dur="2000" fill="hold"/>
                                        <p:tgtEl>
                                          <p:spTgt spid="5"/>
                                        </p:tgtEl>
                                        <p:attrNameLst>
                                          <p:attrName>ppt_x</p:attrName>
                                          <p:attrName>ppt_y</p:attrName>
                                        </p:attrNameLst>
                                      </p:cBhvr>
                                      <p:rCtr x="-26432" y="3216"/>
                                    </p:animMotion>
                                  </p:childTnLst>
                                </p:cTn>
                              </p:par>
                              <p:par>
                                <p:cTn id="33" presetID="22" presetClass="entr" presetSubtype="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2000"/>
                                        <p:tgtEl>
                                          <p:spTgt spid="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xit" presetSubtype="0" fill="hold" grpId="1"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3EC7F6-C12C-824E-B546-B976EF8BD2E0}"/>
              </a:ext>
            </a:extLst>
          </p:cNvPr>
          <p:cNvPicPr>
            <a:picLocks noChangeAspect="1"/>
          </p:cNvPicPr>
          <p:nvPr/>
        </p:nvPicPr>
        <p:blipFill>
          <a:blip r:embed="rId2"/>
          <a:stretch>
            <a:fillRect/>
          </a:stretch>
        </p:blipFill>
        <p:spPr>
          <a:xfrm>
            <a:off x="0" y="0"/>
            <a:ext cx="8572500" cy="6515100"/>
          </a:xfrm>
          <a:prstGeom prst="rect">
            <a:avLst/>
          </a:prstGeom>
        </p:spPr>
      </p:pic>
      <p:sp>
        <p:nvSpPr>
          <p:cNvPr id="2" name="Slide Number Placeholder 1">
            <a:extLst>
              <a:ext uri="{FF2B5EF4-FFF2-40B4-BE49-F238E27FC236}">
                <a16:creationId xmlns:a16="http://schemas.microsoft.com/office/drawing/2014/main" id="{AE99B813-DBC8-7F42-B636-9BC5C35C9177}"/>
              </a:ext>
            </a:extLst>
          </p:cNvPr>
          <p:cNvSpPr>
            <a:spLocks noGrp="1"/>
          </p:cNvSpPr>
          <p:nvPr>
            <p:ph type="sldNum" sz="quarter" idx="12"/>
          </p:nvPr>
        </p:nvSpPr>
        <p:spPr/>
        <p:txBody>
          <a:bodyPr/>
          <a:lstStyle/>
          <a:p>
            <a:fld id="{1744BE55-CFB6-3249-9653-5A6C656DA5B0}" type="slidenum">
              <a:rPr lang="en-US" smtClean="0"/>
              <a:pPr/>
              <a:t>33</a:t>
            </a:fld>
            <a:endParaRPr lang="en-US"/>
          </a:p>
        </p:txBody>
      </p:sp>
      <p:pic>
        <p:nvPicPr>
          <p:cNvPr id="10" name="Picture 9">
            <a:extLst>
              <a:ext uri="{FF2B5EF4-FFF2-40B4-BE49-F238E27FC236}">
                <a16:creationId xmlns:a16="http://schemas.microsoft.com/office/drawing/2014/main" id="{51B66A67-BCD3-9548-B177-D9BD8C376566}"/>
              </a:ext>
            </a:extLst>
          </p:cNvPr>
          <p:cNvPicPr>
            <a:picLocks noChangeAspect="1"/>
          </p:cNvPicPr>
          <p:nvPr/>
        </p:nvPicPr>
        <p:blipFill>
          <a:blip r:embed="rId3"/>
          <a:stretch>
            <a:fillRect/>
          </a:stretch>
        </p:blipFill>
        <p:spPr>
          <a:xfrm>
            <a:off x="4013200" y="1041400"/>
            <a:ext cx="4064000" cy="3048000"/>
          </a:xfrm>
          <a:prstGeom prst="rect">
            <a:avLst/>
          </a:prstGeom>
        </p:spPr>
      </p:pic>
      <p:pic>
        <p:nvPicPr>
          <p:cNvPr id="16" name="Picture 15">
            <a:extLst>
              <a:ext uri="{FF2B5EF4-FFF2-40B4-BE49-F238E27FC236}">
                <a16:creationId xmlns:a16="http://schemas.microsoft.com/office/drawing/2014/main" id="{A12D2103-C3BA-BE4E-85BE-192378A56A21}"/>
              </a:ext>
            </a:extLst>
          </p:cNvPr>
          <p:cNvPicPr>
            <a:picLocks noChangeAspect="1"/>
          </p:cNvPicPr>
          <p:nvPr/>
        </p:nvPicPr>
        <p:blipFill rotWithShape="1">
          <a:blip r:embed="rId4"/>
          <a:srcRect l="53037" t="55946" r="6519" b="37817"/>
          <a:stretch/>
        </p:blipFill>
        <p:spPr>
          <a:xfrm>
            <a:off x="4546600" y="3644900"/>
            <a:ext cx="3467100" cy="406400"/>
          </a:xfrm>
          <a:prstGeom prst="rect">
            <a:avLst/>
          </a:prstGeom>
        </p:spPr>
      </p:pic>
      <p:cxnSp>
        <p:nvCxnSpPr>
          <p:cNvPr id="18" name="Straight Arrow Connector 17">
            <a:extLst>
              <a:ext uri="{FF2B5EF4-FFF2-40B4-BE49-F238E27FC236}">
                <a16:creationId xmlns:a16="http://schemas.microsoft.com/office/drawing/2014/main" id="{093410E0-2F26-8D4E-A12D-DBB8DEF43DF3}"/>
              </a:ext>
            </a:extLst>
          </p:cNvPr>
          <p:cNvCxnSpPr>
            <a:cxnSpLocks/>
          </p:cNvCxnSpPr>
          <p:nvPr/>
        </p:nvCxnSpPr>
        <p:spPr>
          <a:xfrm flipH="1">
            <a:off x="4051300" y="3932237"/>
            <a:ext cx="584200" cy="500063"/>
          </a:xfrm>
          <a:prstGeom prst="straightConnector1">
            <a:avLst/>
          </a:prstGeom>
          <a:ln w="41275">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6267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7" presetClass="exit" presetSubtype="0" fill="hold" nodeType="withEffect">
                                  <p:stCondLst>
                                    <p:cond delay="0"/>
                                  </p:stCondLst>
                                  <p:childTnLst>
                                    <p:animEffect transition="out" filter="fade">
                                      <p:cBhvr>
                                        <p:cTn id="9" dur="1000"/>
                                        <p:tgtEl>
                                          <p:spTgt spid="10"/>
                                        </p:tgtEl>
                                      </p:cBhvr>
                                    </p:animEffect>
                                    <p:anim calcmode="lin" valueType="num">
                                      <p:cBhvr>
                                        <p:cTn id="10" dur="1000"/>
                                        <p:tgtEl>
                                          <p:spTgt spid="10"/>
                                        </p:tgtEl>
                                        <p:attrNameLst>
                                          <p:attrName>ppt_x</p:attrName>
                                        </p:attrNameLst>
                                      </p:cBhvr>
                                      <p:tavLst>
                                        <p:tav tm="0">
                                          <p:val>
                                            <p:strVal val="ppt_x"/>
                                          </p:val>
                                        </p:tav>
                                        <p:tav tm="100000">
                                          <p:val>
                                            <p:strVal val="ppt_x"/>
                                          </p:val>
                                        </p:tav>
                                      </p:tavLst>
                                    </p:anim>
                                    <p:anim calcmode="lin" valueType="num">
                                      <p:cBhvr>
                                        <p:cTn id="11" dur="100" decel="100000"/>
                                        <p:tgtEl>
                                          <p:spTgt spid="10"/>
                                        </p:tgtEl>
                                        <p:attrNameLst>
                                          <p:attrName>ppt_y</p:attrName>
                                        </p:attrNameLst>
                                      </p:cBhvr>
                                      <p:tavLst>
                                        <p:tav tm="0">
                                          <p:val>
                                            <p:strVal val="ppt_y"/>
                                          </p:val>
                                        </p:tav>
                                        <p:tav tm="100000">
                                          <p:val>
                                            <p:strVal val="ppt_y-.03"/>
                                          </p:val>
                                        </p:tav>
                                      </p:tavLst>
                                    </p:anim>
                                    <p:anim calcmode="lin" valueType="num">
                                      <p:cBhvr>
                                        <p:cTn id="12" dur="900" accel="100000">
                                          <p:stCondLst>
                                            <p:cond delay="100"/>
                                          </p:stCondLst>
                                        </p:cTn>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par>
                                <p:cTn id="14" presetID="37" presetClass="entr" presetSubtype="0" fill="hold" nodeType="withEffect">
                                  <p:stCondLst>
                                    <p:cond delay="2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900" decel="100000" fill="hold"/>
                                        <p:tgtEl>
                                          <p:spTgt spid="16"/>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0" presetID="22" presetClass="entr" presetSubtype="1" fill="hold" nodeType="withEffect">
                                  <p:stCondLst>
                                    <p:cond delay="40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4BE55-CFB6-3249-9653-5A6C656DA5B0}" type="slidenum">
              <a:rPr lang="en-US" smtClean="0"/>
              <a:pPr/>
              <a:t>34</a:t>
            </a:fld>
            <a:endParaRPr lang="en-US" dirty="0"/>
          </a:p>
        </p:txBody>
      </p:sp>
      <p:pic>
        <p:nvPicPr>
          <p:cNvPr id="9" name="Picture 8">
            <a:extLst>
              <a:ext uri="{FF2B5EF4-FFF2-40B4-BE49-F238E27FC236}">
                <a16:creationId xmlns:a16="http://schemas.microsoft.com/office/drawing/2014/main" id="{5D934450-A1CE-CA48-B3BD-1735B90A1659}"/>
              </a:ext>
            </a:extLst>
          </p:cNvPr>
          <p:cNvPicPr>
            <a:picLocks noChangeAspect="1"/>
          </p:cNvPicPr>
          <p:nvPr/>
        </p:nvPicPr>
        <p:blipFill>
          <a:blip r:embed="rId2"/>
          <a:stretch>
            <a:fillRect/>
          </a:stretch>
        </p:blipFill>
        <p:spPr>
          <a:xfrm>
            <a:off x="0" y="0"/>
            <a:ext cx="8572500" cy="6515100"/>
          </a:xfrm>
          <a:prstGeom prst="rect">
            <a:avLst/>
          </a:prstGeom>
        </p:spPr>
      </p:pic>
      <p:grpSp>
        <p:nvGrpSpPr>
          <p:cNvPr id="23" name="Group 22">
            <a:extLst>
              <a:ext uri="{FF2B5EF4-FFF2-40B4-BE49-F238E27FC236}">
                <a16:creationId xmlns:a16="http://schemas.microsoft.com/office/drawing/2014/main" id="{3655C1E7-EF9E-3D4B-923A-F64AC52C3DB2}"/>
              </a:ext>
            </a:extLst>
          </p:cNvPr>
          <p:cNvGrpSpPr/>
          <p:nvPr/>
        </p:nvGrpSpPr>
        <p:grpSpPr>
          <a:xfrm>
            <a:off x="3441700" y="4394200"/>
            <a:ext cx="2870200" cy="901700"/>
            <a:chOff x="3441700" y="4394200"/>
            <a:chExt cx="2870200" cy="901700"/>
          </a:xfrm>
        </p:grpSpPr>
        <p:cxnSp>
          <p:nvCxnSpPr>
            <p:cNvPr id="10" name="Straight Arrow Connector 9">
              <a:extLst>
                <a:ext uri="{FF2B5EF4-FFF2-40B4-BE49-F238E27FC236}">
                  <a16:creationId xmlns:a16="http://schemas.microsoft.com/office/drawing/2014/main" id="{31D9C88A-F291-D74E-876A-7B8690261A28}"/>
                </a:ext>
              </a:extLst>
            </p:cNvPr>
            <p:cNvCxnSpPr>
              <a:cxnSpLocks/>
            </p:cNvCxnSpPr>
            <p:nvPr/>
          </p:nvCxnSpPr>
          <p:spPr>
            <a:xfrm flipH="1" flipV="1">
              <a:off x="3441700" y="4394200"/>
              <a:ext cx="2603500" cy="165100"/>
            </a:xfrm>
            <a:prstGeom prst="straightConnector1">
              <a:avLst/>
            </a:prstGeom>
            <a:ln w="41275">
              <a:solidFill>
                <a:srgbClr val="00B0F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A2C230-D167-0940-837A-DF598693A114}"/>
                </a:ext>
              </a:extLst>
            </p:cNvPr>
            <p:cNvCxnSpPr>
              <a:cxnSpLocks/>
            </p:cNvCxnSpPr>
            <p:nvPr/>
          </p:nvCxnSpPr>
          <p:spPr>
            <a:xfrm flipH="1">
              <a:off x="3911600" y="4660900"/>
              <a:ext cx="2133600" cy="215900"/>
            </a:xfrm>
            <a:prstGeom prst="straightConnector1">
              <a:avLst/>
            </a:prstGeom>
            <a:ln w="41275">
              <a:solidFill>
                <a:srgbClr val="00B0F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175769F-F9FD-1447-94F0-7C353BA1C63A}"/>
                </a:ext>
              </a:extLst>
            </p:cNvPr>
            <p:cNvCxnSpPr>
              <a:cxnSpLocks/>
            </p:cNvCxnSpPr>
            <p:nvPr/>
          </p:nvCxnSpPr>
          <p:spPr>
            <a:xfrm flipH="1">
              <a:off x="4622800" y="4762500"/>
              <a:ext cx="1422400" cy="381000"/>
            </a:xfrm>
            <a:prstGeom prst="straightConnector1">
              <a:avLst/>
            </a:prstGeom>
            <a:ln w="41275">
              <a:solidFill>
                <a:srgbClr val="00B0F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7D31D13-C72A-934C-8EED-A083DCF8AFD2}"/>
                </a:ext>
              </a:extLst>
            </p:cNvPr>
            <p:cNvCxnSpPr>
              <a:cxnSpLocks/>
            </p:cNvCxnSpPr>
            <p:nvPr/>
          </p:nvCxnSpPr>
          <p:spPr>
            <a:xfrm flipH="1">
              <a:off x="6197600" y="4876800"/>
              <a:ext cx="114300" cy="419100"/>
            </a:xfrm>
            <a:prstGeom prst="straightConnector1">
              <a:avLst/>
            </a:prstGeom>
            <a:ln w="41275">
              <a:solidFill>
                <a:srgbClr val="00B0F0"/>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29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4BE55-CFB6-3249-9653-5A6C656DA5B0}" type="slidenum">
              <a:rPr lang="en-US" smtClean="0"/>
              <a:pPr/>
              <a:t>35</a:t>
            </a:fld>
            <a:endParaRPr lang="en-US" dirty="0"/>
          </a:p>
        </p:txBody>
      </p:sp>
      <p:pic>
        <p:nvPicPr>
          <p:cNvPr id="7" name="Picture 6">
            <a:extLst>
              <a:ext uri="{FF2B5EF4-FFF2-40B4-BE49-F238E27FC236}">
                <a16:creationId xmlns:a16="http://schemas.microsoft.com/office/drawing/2014/main" id="{A9E2E510-4E5F-F14C-96FB-03612A3C023A}"/>
              </a:ext>
            </a:extLst>
          </p:cNvPr>
          <p:cNvPicPr>
            <a:picLocks noChangeAspect="1"/>
          </p:cNvPicPr>
          <p:nvPr/>
        </p:nvPicPr>
        <p:blipFill>
          <a:blip r:embed="rId2"/>
          <a:stretch>
            <a:fillRect/>
          </a:stretch>
        </p:blipFill>
        <p:spPr>
          <a:xfrm>
            <a:off x="0" y="0"/>
            <a:ext cx="8572500" cy="6515100"/>
          </a:xfrm>
          <a:prstGeom prst="rect">
            <a:avLst/>
          </a:prstGeom>
        </p:spPr>
      </p:pic>
    </p:spTree>
    <p:extLst>
      <p:ext uri="{BB962C8B-B14F-4D97-AF65-F5344CB8AC3E}">
        <p14:creationId xmlns:p14="http://schemas.microsoft.com/office/powerpoint/2010/main" val="84830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4BE55-CFB6-3249-9653-5A6C656DA5B0}" type="slidenum">
              <a:rPr lang="en-US" smtClean="0"/>
              <a:pPr/>
              <a:t>36</a:t>
            </a:fld>
            <a:endParaRPr lang="en-US" dirty="0"/>
          </a:p>
        </p:txBody>
      </p:sp>
      <p:pic>
        <p:nvPicPr>
          <p:cNvPr id="8" name="Picture 7">
            <a:extLst>
              <a:ext uri="{FF2B5EF4-FFF2-40B4-BE49-F238E27FC236}">
                <a16:creationId xmlns:a16="http://schemas.microsoft.com/office/drawing/2014/main" id="{08796EF3-7A80-A246-90E5-FEA84ED5EEA3}"/>
              </a:ext>
            </a:extLst>
          </p:cNvPr>
          <p:cNvPicPr>
            <a:picLocks noChangeAspect="1"/>
          </p:cNvPicPr>
          <p:nvPr/>
        </p:nvPicPr>
        <p:blipFill>
          <a:blip r:embed="rId2"/>
          <a:stretch>
            <a:fillRect/>
          </a:stretch>
        </p:blipFill>
        <p:spPr>
          <a:xfrm>
            <a:off x="0" y="0"/>
            <a:ext cx="8572500" cy="6515100"/>
          </a:xfrm>
          <a:prstGeom prst="rect">
            <a:avLst/>
          </a:prstGeom>
        </p:spPr>
      </p:pic>
      <p:cxnSp>
        <p:nvCxnSpPr>
          <p:cNvPr id="9" name="Straight Arrow Connector 8">
            <a:extLst>
              <a:ext uri="{FF2B5EF4-FFF2-40B4-BE49-F238E27FC236}">
                <a16:creationId xmlns:a16="http://schemas.microsoft.com/office/drawing/2014/main" id="{7986C474-DA6A-B940-92FB-865351C85CEE}"/>
              </a:ext>
            </a:extLst>
          </p:cNvPr>
          <p:cNvCxnSpPr>
            <a:cxnSpLocks/>
          </p:cNvCxnSpPr>
          <p:nvPr/>
        </p:nvCxnSpPr>
        <p:spPr>
          <a:xfrm flipH="1">
            <a:off x="2895600" y="2019300"/>
            <a:ext cx="1714500" cy="1079500"/>
          </a:xfrm>
          <a:prstGeom prst="straightConnector1">
            <a:avLst/>
          </a:prstGeom>
          <a:ln w="41275">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00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4BE55-CFB6-3249-9653-5A6C656DA5B0}" type="slidenum">
              <a:rPr lang="en-US" smtClean="0"/>
              <a:pPr/>
              <a:t>37</a:t>
            </a:fld>
            <a:endParaRPr lang="en-US" dirty="0"/>
          </a:p>
        </p:txBody>
      </p:sp>
      <p:pic>
        <p:nvPicPr>
          <p:cNvPr id="7" name="Picture 6">
            <a:extLst>
              <a:ext uri="{FF2B5EF4-FFF2-40B4-BE49-F238E27FC236}">
                <a16:creationId xmlns:a16="http://schemas.microsoft.com/office/drawing/2014/main" id="{A08C9247-7B2B-9C43-B83B-CEECD581174C}"/>
              </a:ext>
            </a:extLst>
          </p:cNvPr>
          <p:cNvPicPr>
            <a:picLocks noChangeAspect="1"/>
          </p:cNvPicPr>
          <p:nvPr/>
        </p:nvPicPr>
        <p:blipFill>
          <a:blip r:embed="rId3"/>
          <a:stretch>
            <a:fillRect/>
          </a:stretch>
        </p:blipFill>
        <p:spPr>
          <a:xfrm>
            <a:off x="0" y="0"/>
            <a:ext cx="8572500" cy="6515100"/>
          </a:xfrm>
          <a:prstGeom prst="rect">
            <a:avLst/>
          </a:prstGeom>
        </p:spPr>
      </p:pic>
      <p:cxnSp>
        <p:nvCxnSpPr>
          <p:cNvPr id="8" name="Straight Arrow Connector 7">
            <a:extLst>
              <a:ext uri="{FF2B5EF4-FFF2-40B4-BE49-F238E27FC236}">
                <a16:creationId xmlns:a16="http://schemas.microsoft.com/office/drawing/2014/main" id="{179CF121-D0F3-E744-B7FB-5E011DF31222}"/>
              </a:ext>
            </a:extLst>
          </p:cNvPr>
          <p:cNvCxnSpPr>
            <a:cxnSpLocks/>
          </p:cNvCxnSpPr>
          <p:nvPr/>
        </p:nvCxnSpPr>
        <p:spPr>
          <a:xfrm flipH="1">
            <a:off x="2895600" y="2019300"/>
            <a:ext cx="1714500" cy="1079500"/>
          </a:xfrm>
          <a:prstGeom prst="straightConnector1">
            <a:avLst/>
          </a:prstGeom>
          <a:ln w="41275">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EDAACAE-747F-6041-8AF2-87CF7E03E240}"/>
              </a:ext>
            </a:extLst>
          </p:cNvPr>
          <p:cNvCxnSpPr>
            <a:cxnSpLocks/>
          </p:cNvCxnSpPr>
          <p:nvPr/>
        </p:nvCxnSpPr>
        <p:spPr>
          <a:xfrm flipH="1">
            <a:off x="3505200" y="2971800"/>
            <a:ext cx="1193800" cy="914400"/>
          </a:xfrm>
          <a:prstGeom prst="straightConnector1">
            <a:avLst/>
          </a:prstGeom>
          <a:ln w="41275">
            <a:solidFill>
              <a:srgbClr val="0061FF"/>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9D177F8-B0F6-014C-B005-498C7360A83D}"/>
              </a:ext>
            </a:extLst>
          </p:cNvPr>
          <p:cNvCxnSpPr>
            <a:cxnSpLocks/>
          </p:cNvCxnSpPr>
          <p:nvPr/>
        </p:nvCxnSpPr>
        <p:spPr>
          <a:xfrm flipH="1">
            <a:off x="5321300" y="4038600"/>
            <a:ext cx="571500" cy="1206500"/>
          </a:xfrm>
          <a:prstGeom prst="straightConnector1">
            <a:avLst/>
          </a:prstGeom>
          <a:ln w="412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90D3BE4-A006-BD45-BFC9-429BDFBA9D55}"/>
              </a:ext>
            </a:extLst>
          </p:cNvPr>
          <p:cNvSpPr txBox="1"/>
          <p:nvPr/>
        </p:nvSpPr>
        <p:spPr>
          <a:xfrm>
            <a:off x="304800" y="29340"/>
            <a:ext cx="8839200" cy="954107"/>
          </a:xfrm>
          <a:prstGeom prst="rect">
            <a:avLst/>
          </a:prstGeom>
          <a:solidFill>
            <a:schemeClr val="tx1"/>
          </a:solidFill>
        </p:spPr>
        <p:txBody>
          <a:bodyPr wrap="square" rtlCol="0">
            <a:spAutoFit/>
          </a:bodyPr>
          <a:lstStyle/>
          <a:p>
            <a:r>
              <a:rPr lang="it-IT" sz="2800" dirty="0">
                <a:solidFill>
                  <a:schemeClr val="bg1"/>
                </a:solidFill>
                <a:latin typeface="Oswald" pitchFamily="2" charset="77"/>
              </a:rPr>
              <a:t>Era la prima evidenza di una distribuzione che avrebbe dovuto essere continua ma appariva spezzata ad intervalli discreti</a:t>
            </a:r>
          </a:p>
        </p:txBody>
      </p:sp>
    </p:spTree>
    <p:extLst>
      <p:ext uri="{BB962C8B-B14F-4D97-AF65-F5344CB8AC3E}">
        <p14:creationId xmlns:p14="http://schemas.microsoft.com/office/powerpoint/2010/main" val="382703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20D451-4E57-B643-B625-DC0909BC6062}"/>
              </a:ext>
            </a:extLst>
          </p:cNvPr>
          <p:cNvSpPr>
            <a:spLocks noGrp="1"/>
          </p:cNvSpPr>
          <p:nvPr>
            <p:ph type="sldNum" sz="quarter" idx="12"/>
          </p:nvPr>
        </p:nvSpPr>
        <p:spPr/>
        <p:txBody>
          <a:bodyPr/>
          <a:lstStyle/>
          <a:p>
            <a:fld id="{1744BE55-CFB6-3249-9653-5A6C656DA5B0}" type="slidenum">
              <a:rPr lang="en-US" smtClean="0"/>
              <a:pPr/>
              <a:t>38</a:t>
            </a:fld>
            <a:endParaRPr lang="en-US"/>
          </a:p>
        </p:txBody>
      </p:sp>
      <p:pic>
        <p:nvPicPr>
          <p:cNvPr id="18434" name="Picture 2" descr="Image result for black body radiation apparatus">
            <a:extLst>
              <a:ext uri="{FF2B5EF4-FFF2-40B4-BE49-F238E27FC236}">
                <a16:creationId xmlns:a16="http://schemas.microsoft.com/office/drawing/2014/main" id="{5B6BBDA2-8866-BA45-9785-43336314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78" y="827089"/>
            <a:ext cx="8473102" cy="5573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CD2F88-FA8D-3D4D-AF23-C49DA20FAF6A}"/>
              </a:ext>
            </a:extLst>
          </p:cNvPr>
          <p:cNvSpPr txBox="1"/>
          <p:nvPr/>
        </p:nvSpPr>
        <p:spPr>
          <a:xfrm>
            <a:off x="152399" y="169062"/>
            <a:ext cx="8386761" cy="523220"/>
          </a:xfrm>
          <a:prstGeom prst="rect">
            <a:avLst/>
          </a:prstGeom>
          <a:solidFill>
            <a:schemeClr val="tx1"/>
          </a:solidFill>
        </p:spPr>
        <p:txBody>
          <a:bodyPr wrap="square" rtlCol="0">
            <a:spAutoFit/>
          </a:bodyPr>
          <a:lstStyle/>
          <a:p>
            <a:r>
              <a:rPr lang="it-IT" sz="2800" dirty="0">
                <a:solidFill>
                  <a:schemeClr val="bg1"/>
                </a:solidFill>
                <a:latin typeface="Oswald" pitchFamily="2" charset="77"/>
              </a:rPr>
              <a:t>Gli studi di spettroscopia si trasferirono quindi nei laboratori</a:t>
            </a:r>
          </a:p>
        </p:txBody>
      </p:sp>
    </p:spTree>
    <p:extLst>
      <p:ext uri="{BB962C8B-B14F-4D97-AF65-F5344CB8AC3E}">
        <p14:creationId xmlns:p14="http://schemas.microsoft.com/office/powerpoint/2010/main" val="159655469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098B7-19AE-3F41-846E-6E56E9675AE5}"/>
              </a:ext>
            </a:extLst>
          </p:cNvPr>
          <p:cNvSpPr>
            <a:spLocks noGrp="1"/>
          </p:cNvSpPr>
          <p:nvPr>
            <p:ph type="sldNum" sz="quarter" idx="12"/>
          </p:nvPr>
        </p:nvSpPr>
        <p:spPr/>
        <p:txBody>
          <a:bodyPr/>
          <a:lstStyle/>
          <a:p>
            <a:fld id="{1744BE55-CFB6-3249-9653-5A6C656DA5B0}" type="slidenum">
              <a:rPr lang="en-US" smtClean="0"/>
              <a:pPr/>
              <a:t>3</a:t>
            </a:fld>
            <a:endParaRPr lang="en-US"/>
          </a:p>
        </p:txBody>
      </p:sp>
      <p:sp>
        <p:nvSpPr>
          <p:cNvPr id="3" name="CasellaDiTesto 1">
            <a:extLst>
              <a:ext uri="{FF2B5EF4-FFF2-40B4-BE49-F238E27FC236}">
                <a16:creationId xmlns:a16="http://schemas.microsoft.com/office/drawing/2014/main" id="{19B619CB-06A3-564A-B8E9-A96FDC354DF3}"/>
              </a:ext>
            </a:extLst>
          </p:cNvPr>
          <p:cNvSpPr txBox="1"/>
          <p:nvPr/>
        </p:nvSpPr>
        <p:spPr>
          <a:xfrm>
            <a:off x="139262" y="157236"/>
            <a:ext cx="5895788" cy="523220"/>
          </a:xfrm>
          <a:prstGeom prst="rect">
            <a:avLst/>
          </a:prstGeom>
          <a:noFill/>
        </p:spPr>
        <p:txBody>
          <a:bodyPr wrap="square" rtlCol="0">
            <a:spAutoFit/>
          </a:bodyPr>
          <a:lstStyle/>
          <a:p>
            <a:r>
              <a:rPr lang="it-IT" sz="2800" dirty="0">
                <a:solidFill>
                  <a:srgbClr val="FFFFFF"/>
                </a:solidFill>
                <a:latin typeface="Oswald" pitchFamily="2" charset="77"/>
              </a:rPr>
              <a:t>Anassimandro: il ruolo della scienza</a:t>
            </a:r>
          </a:p>
        </p:txBody>
      </p:sp>
      <p:sp>
        <p:nvSpPr>
          <p:cNvPr id="4" name="CasellaDiTesto 1">
            <a:extLst>
              <a:ext uri="{FF2B5EF4-FFF2-40B4-BE49-F238E27FC236}">
                <a16:creationId xmlns:a16="http://schemas.microsoft.com/office/drawing/2014/main" id="{365D09A2-DC24-0A45-8D60-5F6B8CC1296F}"/>
              </a:ext>
            </a:extLst>
          </p:cNvPr>
          <p:cNvSpPr txBox="1"/>
          <p:nvPr/>
        </p:nvSpPr>
        <p:spPr>
          <a:xfrm>
            <a:off x="139262" y="902052"/>
            <a:ext cx="8720959" cy="1384995"/>
          </a:xfrm>
          <a:prstGeom prst="rect">
            <a:avLst/>
          </a:prstGeom>
          <a:noFill/>
        </p:spPr>
        <p:txBody>
          <a:bodyPr wrap="square" rtlCol="0">
            <a:spAutoFit/>
          </a:bodyPr>
          <a:lstStyle/>
          <a:p>
            <a:pPr algn="r"/>
            <a:r>
              <a:rPr lang="it-IT" sz="2800" dirty="0">
                <a:solidFill>
                  <a:srgbClr val="FFFFFF"/>
                </a:solidFill>
                <a:latin typeface="Oswald" pitchFamily="2" charset="77"/>
              </a:rPr>
              <a:t>Allievo di Talete di Mileto, pur ammirando profondamente il maestro ne critica profondamente le convinzioni</a:t>
            </a:r>
          </a:p>
          <a:p>
            <a:pPr algn="r"/>
            <a:r>
              <a:rPr lang="it-IT" sz="2800" dirty="0">
                <a:solidFill>
                  <a:srgbClr val="FFFFFF"/>
                </a:solidFill>
                <a:latin typeface="Oswald" pitchFamily="2" charset="77"/>
              </a:rPr>
              <a:t>(una delle basi del metodo scientifico)</a:t>
            </a:r>
          </a:p>
        </p:txBody>
      </p:sp>
      <mc:AlternateContent xmlns:mc="http://schemas.openxmlformats.org/markup-compatibility/2006" xmlns:a14="http://schemas.microsoft.com/office/drawing/2010/main">
        <mc:Choice Requires="a14">
          <p:sp>
            <p:nvSpPr>
              <p:cNvPr id="6" name="CasellaDiTesto 1">
                <a:extLst>
                  <a:ext uri="{FF2B5EF4-FFF2-40B4-BE49-F238E27FC236}">
                    <a16:creationId xmlns:a16="http://schemas.microsoft.com/office/drawing/2014/main" id="{83C87C39-6D7E-324C-A844-48A7C21102D4}"/>
                  </a:ext>
                </a:extLst>
              </p:cNvPr>
              <p:cNvSpPr txBox="1"/>
              <p:nvPr/>
            </p:nvSpPr>
            <p:spPr>
              <a:xfrm>
                <a:off x="139262" y="2508643"/>
                <a:ext cx="7291552" cy="1004314"/>
              </a:xfrm>
              <a:prstGeom prst="rect">
                <a:avLst/>
              </a:prstGeom>
              <a:noFill/>
            </p:spPr>
            <p:txBody>
              <a:bodyPr wrap="square" rtlCol="0">
                <a:spAutoFit/>
              </a:bodyPr>
              <a:lstStyle/>
              <a:p>
                <a:r>
                  <a:rPr lang="it-IT" sz="2800" dirty="0">
                    <a:solidFill>
                      <a:srgbClr val="FFFFFF"/>
                    </a:solidFill>
                    <a:latin typeface="Oswald" pitchFamily="2" charset="77"/>
                  </a:rPr>
                  <a:t>Sostituisce terra/acqua/aria/fuoco con l'</a:t>
                </a:r>
                <a14:m>
                  <m:oMath xmlns:m="http://schemas.openxmlformats.org/officeDocument/2006/math">
                    <m:r>
                      <a:rPr lang="it-IT" sz="3200" i="1" smtClean="0">
                        <a:solidFill>
                          <a:srgbClr val="FFFFFF"/>
                        </a:solidFill>
                        <a:latin typeface="Cambria Math" panose="02040503050406030204" pitchFamily="18" charset="0"/>
                        <a:ea typeface="Cambria Math" panose="02040503050406030204" pitchFamily="18" charset="0"/>
                      </a:rPr>
                      <m:t>𝛼𝜋𝜀𝜄𝜌𝜊𝜈</m:t>
                    </m:r>
                  </m:oMath>
                </a14:m>
                <a:r>
                  <a:rPr lang="it-IT" sz="2800" dirty="0">
                    <a:solidFill>
                      <a:srgbClr val="FFFFFF"/>
                    </a:solidFill>
                    <a:latin typeface="Oswald" pitchFamily="2" charset="77"/>
                  </a:rPr>
                  <a:t>: un principio fondante "astratto, non visibile"</a:t>
                </a:r>
              </a:p>
            </p:txBody>
          </p:sp>
        </mc:Choice>
        <mc:Fallback xmlns="">
          <p:sp>
            <p:nvSpPr>
              <p:cNvPr id="6" name="CasellaDiTesto 1">
                <a:extLst>
                  <a:ext uri="{FF2B5EF4-FFF2-40B4-BE49-F238E27FC236}">
                    <a16:creationId xmlns:a16="http://schemas.microsoft.com/office/drawing/2014/main" id="{83C87C39-6D7E-324C-A844-48A7C21102D4}"/>
                  </a:ext>
                </a:extLst>
              </p:cNvPr>
              <p:cNvSpPr txBox="1">
                <a:spLocks noRot="1" noChangeAspect="1" noMove="1" noResize="1" noEditPoints="1" noAdjustHandles="1" noChangeArrowheads="1" noChangeShapeType="1" noTextEdit="1"/>
              </p:cNvSpPr>
              <p:nvPr/>
            </p:nvSpPr>
            <p:spPr>
              <a:xfrm>
                <a:off x="139262" y="2508643"/>
                <a:ext cx="7291552" cy="1004314"/>
              </a:xfrm>
              <a:prstGeom prst="rect">
                <a:avLst/>
              </a:prstGeom>
              <a:blipFill>
                <a:blip r:embed="rId2"/>
                <a:stretch>
                  <a:fillRect l="-1739" t="-2500" b="-16250"/>
                </a:stretch>
              </a:blipFill>
            </p:spPr>
            <p:txBody>
              <a:bodyPr/>
              <a:lstStyle/>
              <a:p>
                <a:r>
                  <a:rPr lang="en-US">
                    <a:noFill/>
                  </a:rPr>
                  <a:t> </a:t>
                </a:r>
              </a:p>
            </p:txBody>
          </p:sp>
        </mc:Fallback>
      </mc:AlternateContent>
      <p:sp>
        <p:nvSpPr>
          <p:cNvPr id="7" name="CasellaDiTesto 1">
            <a:extLst>
              <a:ext uri="{FF2B5EF4-FFF2-40B4-BE49-F238E27FC236}">
                <a16:creationId xmlns:a16="http://schemas.microsoft.com/office/drawing/2014/main" id="{4AFB71CF-4072-014B-A1CE-6C20AE391342}"/>
              </a:ext>
            </a:extLst>
          </p:cNvPr>
          <p:cNvSpPr txBox="1"/>
          <p:nvPr/>
        </p:nvSpPr>
        <p:spPr>
          <a:xfrm>
            <a:off x="1313793" y="3734553"/>
            <a:ext cx="7527787" cy="954107"/>
          </a:xfrm>
          <a:prstGeom prst="rect">
            <a:avLst/>
          </a:prstGeom>
          <a:noFill/>
        </p:spPr>
        <p:txBody>
          <a:bodyPr wrap="square" rtlCol="0">
            <a:spAutoFit/>
          </a:bodyPr>
          <a:lstStyle/>
          <a:p>
            <a:pPr algn="r"/>
            <a:r>
              <a:rPr lang="it-IT" sz="2800" dirty="0">
                <a:solidFill>
                  <a:srgbClr val="FFFFFF"/>
                </a:solidFill>
                <a:latin typeface="Oswald" pitchFamily="2" charset="77"/>
              </a:rPr>
              <a:t>Era però ancora assente la visione per la quale la natura può essere descritta tramite leggi matematiche</a:t>
            </a:r>
          </a:p>
        </p:txBody>
      </p:sp>
      <p:sp>
        <p:nvSpPr>
          <p:cNvPr id="8" name="CasellaDiTesto 1">
            <a:extLst>
              <a:ext uri="{FF2B5EF4-FFF2-40B4-BE49-F238E27FC236}">
                <a16:creationId xmlns:a16="http://schemas.microsoft.com/office/drawing/2014/main" id="{59AE4021-FDA7-7A4A-A62C-C5997739BEFA}"/>
              </a:ext>
            </a:extLst>
          </p:cNvPr>
          <p:cNvSpPr txBox="1"/>
          <p:nvPr/>
        </p:nvSpPr>
        <p:spPr>
          <a:xfrm>
            <a:off x="139262" y="4910258"/>
            <a:ext cx="7291552" cy="1384995"/>
          </a:xfrm>
          <a:prstGeom prst="rect">
            <a:avLst/>
          </a:prstGeom>
          <a:noFill/>
        </p:spPr>
        <p:txBody>
          <a:bodyPr wrap="square" rtlCol="0">
            <a:spAutoFit/>
          </a:bodyPr>
          <a:lstStyle/>
          <a:p>
            <a:r>
              <a:rPr lang="it-IT" sz="2800" dirty="0">
                <a:solidFill>
                  <a:srgbClr val="FFFFFF"/>
                </a:solidFill>
                <a:latin typeface="Oswald" pitchFamily="2" charset="77"/>
              </a:rPr>
              <a:t>Ed era parimenti di là da venire la consapevolezza del principio sperimentale: non tutto ciò che è ipotizzabile in matematica in natura poi si realizza</a:t>
            </a:r>
          </a:p>
        </p:txBody>
      </p:sp>
    </p:spTree>
    <p:extLst>
      <p:ext uri="{BB962C8B-B14F-4D97-AF65-F5344CB8AC3E}">
        <p14:creationId xmlns:p14="http://schemas.microsoft.com/office/powerpoint/2010/main" val="42347473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8188" y="235036"/>
            <a:ext cx="8110503" cy="1015663"/>
          </a:xfrm>
          <a:prstGeom prst="rect">
            <a:avLst/>
          </a:prstGeom>
          <a:noFill/>
        </p:spPr>
        <p:txBody>
          <a:bodyPr wrap="square" rtlCol="0">
            <a:spAutoFit/>
          </a:bodyPr>
          <a:lstStyle/>
          <a:p>
            <a:r>
              <a:rPr lang="it-IT" sz="2000" dirty="0">
                <a:solidFill>
                  <a:schemeClr val="bg1"/>
                </a:solidFill>
                <a:latin typeface="Oswald" pitchFamily="2" charset="77"/>
              </a:rPr>
              <a:t>A temperatura ambiente un corpo nero appare scuro in quanto la radiazione emessa (a questa temperatura) ha una lunghezza d’onda preponderante nell’infrarosso (non nel visibile, quindi). Affinché diventi ben visibile occorre arrivare a circa 3500 K.</a:t>
            </a:r>
          </a:p>
        </p:txBody>
      </p:sp>
      <p:grpSp>
        <p:nvGrpSpPr>
          <p:cNvPr id="15" name="Group 14">
            <a:extLst>
              <a:ext uri="{FF2B5EF4-FFF2-40B4-BE49-F238E27FC236}">
                <a16:creationId xmlns:a16="http://schemas.microsoft.com/office/drawing/2014/main" id="{AF212EE8-72FE-FC4C-885B-C9E01A927787}"/>
              </a:ext>
            </a:extLst>
          </p:cNvPr>
          <p:cNvGrpSpPr/>
          <p:nvPr/>
        </p:nvGrpSpPr>
        <p:grpSpPr>
          <a:xfrm>
            <a:off x="5463445" y="1483032"/>
            <a:ext cx="1313873" cy="3982673"/>
            <a:chOff x="5463445" y="1483032"/>
            <a:chExt cx="1313873" cy="3982673"/>
          </a:xfrm>
        </p:grpSpPr>
        <p:sp>
          <p:nvSpPr>
            <p:cNvPr id="13" name="Rectangle 12">
              <a:extLst>
                <a:ext uri="{FF2B5EF4-FFF2-40B4-BE49-F238E27FC236}">
                  <a16:creationId xmlns:a16="http://schemas.microsoft.com/office/drawing/2014/main" id="{6F4C14D2-3FA3-DE4E-A6F4-970C9E22381F}"/>
                </a:ext>
              </a:extLst>
            </p:cNvPr>
            <p:cNvSpPr/>
            <p:nvPr/>
          </p:nvSpPr>
          <p:spPr>
            <a:xfrm>
              <a:off x="5528283" y="1483032"/>
              <a:ext cx="1249035" cy="39396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e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445" y="1495779"/>
              <a:ext cx="1116627" cy="3969926"/>
            </a:xfrm>
            <a:prstGeom prst="rect">
              <a:avLst/>
            </a:prstGeom>
          </p:spPr>
        </p:pic>
      </p:grpSp>
      <p:pic>
        <p:nvPicPr>
          <p:cNvPr id="19" name="Picture 18" descr="temp.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392481" y="4590815"/>
            <a:ext cx="2613210" cy="1663716"/>
          </a:xfrm>
          <a:prstGeom prst="rect">
            <a:avLst/>
          </a:prstGeom>
        </p:spPr>
      </p:pic>
      <p:sp>
        <p:nvSpPr>
          <p:cNvPr id="20" name="Down Arrow 19"/>
          <p:cNvSpPr/>
          <p:nvPr/>
        </p:nvSpPr>
        <p:spPr>
          <a:xfrm>
            <a:off x="2417683" y="3763949"/>
            <a:ext cx="155297" cy="12401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912385" y="2022118"/>
            <a:ext cx="4070404" cy="707886"/>
          </a:xfrm>
          <a:prstGeom prst="rect">
            <a:avLst/>
          </a:prstGeom>
          <a:noFill/>
        </p:spPr>
        <p:txBody>
          <a:bodyPr wrap="square" rtlCol="0">
            <a:spAutoFit/>
          </a:bodyPr>
          <a:lstStyle/>
          <a:p>
            <a:r>
              <a:rPr lang="it-IT" sz="2000">
                <a:solidFill>
                  <a:schemeClr val="bg1"/>
                </a:solidFill>
                <a:latin typeface="Oswald" pitchFamily="2" charset="77"/>
              </a:rPr>
              <a:t>Questo è ciò che si osserva dal punto di vista sperimentale, con misure:</a:t>
            </a:r>
          </a:p>
        </p:txBody>
      </p:sp>
      <p:sp>
        <p:nvSpPr>
          <p:cNvPr id="3" name="Slide Number Placeholder 2"/>
          <p:cNvSpPr>
            <a:spLocks noGrp="1"/>
          </p:cNvSpPr>
          <p:nvPr>
            <p:ph type="sldNum" sz="quarter" idx="12"/>
          </p:nvPr>
        </p:nvSpPr>
        <p:spPr/>
        <p:txBody>
          <a:bodyPr/>
          <a:lstStyle/>
          <a:p>
            <a:fld id="{1744BE55-CFB6-3249-9653-5A6C656DA5B0}" type="slidenum">
              <a:rPr lang="en-US" smtClean="0"/>
              <a:pPr/>
              <a:t>39</a:t>
            </a:fld>
            <a:endParaRPr lang="en-US" dirty="0"/>
          </a:p>
        </p:txBody>
      </p:sp>
      <p:sp>
        <p:nvSpPr>
          <p:cNvPr id="18" name="TextBox 17">
            <a:extLst>
              <a:ext uri="{FF2B5EF4-FFF2-40B4-BE49-F238E27FC236}">
                <a16:creationId xmlns:a16="http://schemas.microsoft.com/office/drawing/2014/main" id="{2D6EAF74-067D-A047-85F6-F8C867F7D7F6}"/>
              </a:ext>
            </a:extLst>
          </p:cNvPr>
          <p:cNvSpPr txBox="1"/>
          <p:nvPr/>
        </p:nvSpPr>
        <p:spPr>
          <a:xfrm>
            <a:off x="8237983" y="5807230"/>
            <a:ext cx="906017" cy="400110"/>
          </a:xfrm>
          <a:prstGeom prst="rect">
            <a:avLst/>
          </a:prstGeom>
          <a:noFill/>
        </p:spPr>
        <p:txBody>
          <a:bodyPr wrap="none" rtlCol="0">
            <a:spAutoFit/>
          </a:bodyPr>
          <a:lstStyle/>
          <a:p>
            <a:r>
              <a:rPr lang="en-US" sz="2000" dirty="0">
                <a:solidFill>
                  <a:schemeClr val="bg1"/>
                </a:solidFill>
                <a:latin typeface="Oswald" pitchFamily="2" charset="77"/>
              </a:rPr>
              <a:t>800 nm</a:t>
            </a:r>
          </a:p>
        </p:txBody>
      </p:sp>
      <p:pic>
        <p:nvPicPr>
          <p:cNvPr id="24" name="Picture 23">
            <a:extLst>
              <a:ext uri="{FF2B5EF4-FFF2-40B4-BE49-F238E27FC236}">
                <a16:creationId xmlns:a16="http://schemas.microsoft.com/office/drawing/2014/main" id="{71DC7CDF-C555-8047-A110-7C4D7385DB1F}"/>
              </a:ext>
            </a:extLst>
          </p:cNvPr>
          <p:cNvPicPr>
            <a:picLocks noChangeAspect="1"/>
          </p:cNvPicPr>
          <p:nvPr/>
        </p:nvPicPr>
        <p:blipFill>
          <a:blip r:embed="rId5"/>
          <a:stretch>
            <a:fillRect/>
          </a:stretch>
        </p:blipFill>
        <p:spPr>
          <a:xfrm>
            <a:off x="110661" y="1351098"/>
            <a:ext cx="5673852" cy="5125466"/>
          </a:xfrm>
          <a:prstGeom prst="rect">
            <a:avLst/>
          </a:prstGeom>
        </p:spPr>
      </p:pic>
      <p:pic>
        <p:nvPicPr>
          <p:cNvPr id="26" name="Picture 25">
            <a:extLst>
              <a:ext uri="{FF2B5EF4-FFF2-40B4-BE49-F238E27FC236}">
                <a16:creationId xmlns:a16="http://schemas.microsoft.com/office/drawing/2014/main" id="{2469E5A1-E75C-8447-8C01-0244EC1BA863}"/>
              </a:ext>
            </a:extLst>
          </p:cNvPr>
          <p:cNvPicPr>
            <a:picLocks noChangeAspect="1"/>
          </p:cNvPicPr>
          <p:nvPr/>
        </p:nvPicPr>
        <p:blipFill rotWithShape="1">
          <a:blip r:embed="rId6"/>
          <a:srcRect l="17389" t="73230" r="4516" b="5253"/>
          <a:stretch/>
        </p:blipFill>
        <p:spPr>
          <a:xfrm>
            <a:off x="1097280" y="5104493"/>
            <a:ext cx="4431004" cy="1102848"/>
          </a:xfrm>
          <a:prstGeom prst="rect">
            <a:avLst/>
          </a:prstGeom>
        </p:spPr>
      </p:pic>
    </p:spTree>
    <p:extLst>
      <p:ext uri="{BB962C8B-B14F-4D97-AF65-F5344CB8AC3E}">
        <p14:creationId xmlns:p14="http://schemas.microsoft.com/office/powerpoint/2010/main" val="8341516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900" decel="100000" fill="hold"/>
                                        <p:tgtEl>
                                          <p:spTgt spid="1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595BCC-12D0-5A45-9B20-1F3F70B71EDC}"/>
              </a:ext>
            </a:extLst>
          </p:cNvPr>
          <p:cNvGrpSpPr/>
          <p:nvPr/>
        </p:nvGrpSpPr>
        <p:grpSpPr>
          <a:xfrm>
            <a:off x="5499326" y="1440000"/>
            <a:ext cx="1277992" cy="3982673"/>
            <a:chOff x="5499326" y="1440000"/>
            <a:chExt cx="1277992" cy="3982673"/>
          </a:xfrm>
        </p:grpSpPr>
        <p:sp>
          <p:nvSpPr>
            <p:cNvPr id="15" name="Rectangle 14">
              <a:extLst>
                <a:ext uri="{FF2B5EF4-FFF2-40B4-BE49-F238E27FC236}">
                  <a16:creationId xmlns:a16="http://schemas.microsoft.com/office/drawing/2014/main" id="{B2611259-3D11-B847-94B3-137FB99A408F}"/>
                </a:ext>
              </a:extLst>
            </p:cNvPr>
            <p:cNvSpPr/>
            <p:nvPr/>
          </p:nvSpPr>
          <p:spPr>
            <a:xfrm>
              <a:off x="5528283" y="1483032"/>
              <a:ext cx="1249035" cy="39396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te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326" y="1440000"/>
              <a:ext cx="1145806" cy="3969923"/>
            </a:xfrm>
            <a:prstGeom prst="rect">
              <a:avLst/>
            </a:prstGeom>
          </p:spPr>
        </p:pic>
      </p:grpSp>
      <p:pic>
        <p:nvPicPr>
          <p:cNvPr id="5" name="Picture 4" descr="tem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481" y="4578065"/>
            <a:ext cx="2613210" cy="1663716"/>
          </a:xfrm>
          <a:prstGeom prst="rect">
            <a:avLst/>
          </a:prstGeom>
        </p:spPr>
      </p:pic>
      <p:sp>
        <p:nvSpPr>
          <p:cNvPr id="11" name="Down Arrow 10"/>
          <p:cNvSpPr/>
          <p:nvPr/>
        </p:nvSpPr>
        <p:spPr>
          <a:xfrm rot="10800000">
            <a:off x="6976104" y="2500132"/>
            <a:ext cx="332162" cy="15973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744BE55-CFB6-3249-9653-5A6C656DA5B0}" type="slidenum">
              <a:rPr lang="en-US" smtClean="0"/>
              <a:pPr/>
              <a:t>40</a:t>
            </a:fld>
            <a:endParaRPr lang="en-US" dirty="0"/>
          </a:p>
        </p:txBody>
      </p:sp>
      <p:sp>
        <p:nvSpPr>
          <p:cNvPr id="17" name="TextBox 16">
            <a:extLst>
              <a:ext uri="{FF2B5EF4-FFF2-40B4-BE49-F238E27FC236}">
                <a16:creationId xmlns:a16="http://schemas.microsoft.com/office/drawing/2014/main" id="{C14A448D-59AC-DC4B-8A76-F9D67E6C019A}"/>
              </a:ext>
            </a:extLst>
          </p:cNvPr>
          <p:cNvSpPr txBox="1"/>
          <p:nvPr/>
        </p:nvSpPr>
        <p:spPr>
          <a:xfrm>
            <a:off x="608188" y="235036"/>
            <a:ext cx="8110503" cy="1015663"/>
          </a:xfrm>
          <a:prstGeom prst="rect">
            <a:avLst/>
          </a:prstGeom>
          <a:noFill/>
        </p:spPr>
        <p:txBody>
          <a:bodyPr wrap="square" rtlCol="0">
            <a:spAutoFit/>
          </a:bodyPr>
          <a:lstStyle/>
          <a:p>
            <a:r>
              <a:rPr lang="it-IT" sz="2000" dirty="0">
                <a:solidFill>
                  <a:schemeClr val="bg1"/>
                </a:solidFill>
                <a:latin typeface="Oswald" pitchFamily="2" charset="77"/>
              </a:rPr>
              <a:t>A temperatura ambiente un corpo nero appare scuro in quanto la radiazione emessa (a questa temperatura) ha una lunghezza d’onda preponderante nell’infrarosso (non nel visibile, quindi). Affinché diventi ben visibile occorre arrivare a circa 3500 K.</a:t>
            </a:r>
          </a:p>
        </p:txBody>
      </p:sp>
      <p:sp>
        <p:nvSpPr>
          <p:cNvPr id="19" name="Rectangle 18">
            <a:extLst>
              <a:ext uri="{FF2B5EF4-FFF2-40B4-BE49-F238E27FC236}">
                <a16:creationId xmlns:a16="http://schemas.microsoft.com/office/drawing/2014/main" id="{5F7D5035-88E5-B642-B820-B71A0EB81410}"/>
              </a:ext>
            </a:extLst>
          </p:cNvPr>
          <p:cNvSpPr/>
          <p:nvPr/>
        </p:nvSpPr>
        <p:spPr>
          <a:xfrm>
            <a:off x="8094687" y="5804656"/>
            <a:ext cx="811441" cy="369332"/>
          </a:xfrm>
          <a:prstGeom prst="rect">
            <a:avLst/>
          </a:prstGeom>
        </p:spPr>
        <p:txBody>
          <a:bodyPr wrap="none">
            <a:spAutoFit/>
          </a:bodyPr>
          <a:lstStyle/>
          <a:p>
            <a:r>
              <a:rPr lang="en-US" dirty="0">
                <a:solidFill>
                  <a:schemeClr val="bg1"/>
                </a:solidFill>
                <a:latin typeface="Oswald" pitchFamily="2" charset="77"/>
              </a:rPr>
              <a:t>700 nm</a:t>
            </a:r>
          </a:p>
        </p:txBody>
      </p:sp>
      <p:pic>
        <p:nvPicPr>
          <p:cNvPr id="24" name="Picture 23">
            <a:extLst>
              <a:ext uri="{FF2B5EF4-FFF2-40B4-BE49-F238E27FC236}">
                <a16:creationId xmlns:a16="http://schemas.microsoft.com/office/drawing/2014/main" id="{4A53C044-9D46-1246-9C3C-958C0C74AA67}"/>
              </a:ext>
            </a:extLst>
          </p:cNvPr>
          <p:cNvPicPr>
            <a:picLocks noChangeAspect="1"/>
          </p:cNvPicPr>
          <p:nvPr/>
        </p:nvPicPr>
        <p:blipFill>
          <a:blip r:embed="rId5"/>
          <a:stretch>
            <a:fillRect/>
          </a:stretch>
        </p:blipFill>
        <p:spPr>
          <a:xfrm>
            <a:off x="110661" y="1351098"/>
            <a:ext cx="5673852" cy="5125466"/>
          </a:xfrm>
          <a:prstGeom prst="rect">
            <a:avLst/>
          </a:prstGeom>
        </p:spPr>
      </p:pic>
      <p:pic>
        <p:nvPicPr>
          <p:cNvPr id="26" name="Picture 25">
            <a:extLst>
              <a:ext uri="{FF2B5EF4-FFF2-40B4-BE49-F238E27FC236}">
                <a16:creationId xmlns:a16="http://schemas.microsoft.com/office/drawing/2014/main" id="{2B35E4FC-1D2B-9D49-B571-DCFB8ECAF464}"/>
              </a:ext>
            </a:extLst>
          </p:cNvPr>
          <p:cNvPicPr>
            <a:picLocks noChangeAspect="1"/>
          </p:cNvPicPr>
          <p:nvPr/>
        </p:nvPicPr>
        <p:blipFill rotWithShape="1">
          <a:blip r:embed="rId6"/>
          <a:srcRect l="13433" t="64224" r="7351" b="6369"/>
          <a:stretch/>
        </p:blipFill>
        <p:spPr>
          <a:xfrm>
            <a:off x="608188" y="4578065"/>
            <a:ext cx="4758952" cy="1595924"/>
          </a:xfrm>
          <a:prstGeom prst="rect">
            <a:avLst/>
          </a:prstGeom>
        </p:spPr>
      </p:pic>
    </p:spTree>
    <p:extLst>
      <p:ext uri="{BB962C8B-B14F-4D97-AF65-F5344CB8AC3E}">
        <p14:creationId xmlns:p14="http://schemas.microsoft.com/office/powerpoint/2010/main" val="189699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3EEF05-C3D5-504B-9FBE-26C0CEB9618E}"/>
              </a:ext>
            </a:extLst>
          </p:cNvPr>
          <p:cNvSpPr/>
          <p:nvPr/>
        </p:nvSpPr>
        <p:spPr>
          <a:xfrm>
            <a:off x="5525194" y="1481045"/>
            <a:ext cx="1249035" cy="39396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39161" y="6585899"/>
            <a:ext cx="604839" cy="272101"/>
          </a:xfrm>
          <a:ln w="9525">
            <a:solidFill>
              <a:schemeClr val="bg1"/>
            </a:solidFill>
          </a:ln>
        </p:spPr>
        <p:txBody>
          <a:bodyPr/>
          <a:lstStyle/>
          <a:p>
            <a:fld id="{1744BE55-CFB6-3249-9653-5A6C656DA5B0}" type="slidenum">
              <a:rPr lang="en-US" smtClean="0"/>
              <a:pPr/>
              <a:t>41</a:t>
            </a:fld>
            <a:endParaRPr lang="en-US" dirty="0"/>
          </a:p>
        </p:txBody>
      </p:sp>
      <p:sp>
        <p:nvSpPr>
          <p:cNvPr id="17" name="TextBox 16">
            <a:extLst>
              <a:ext uri="{FF2B5EF4-FFF2-40B4-BE49-F238E27FC236}">
                <a16:creationId xmlns:a16="http://schemas.microsoft.com/office/drawing/2014/main" id="{B392A983-2D0D-344A-B706-6083DDAEB69F}"/>
              </a:ext>
            </a:extLst>
          </p:cNvPr>
          <p:cNvSpPr txBox="1"/>
          <p:nvPr/>
        </p:nvSpPr>
        <p:spPr>
          <a:xfrm>
            <a:off x="608188" y="235036"/>
            <a:ext cx="8110503" cy="1015663"/>
          </a:xfrm>
          <a:prstGeom prst="rect">
            <a:avLst/>
          </a:prstGeom>
          <a:noFill/>
        </p:spPr>
        <p:txBody>
          <a:bodyPr wrap="square" rtlCol="0">
            <a:spAutoFit/>
          </a:bodyPr>
          <a:lstStyle/>
          <a:p>
            <a:r>
              <a:rPr lang="it-IT" sz="2000" dirty="0">
                <a:solidFill>
                  <a:schemeClr val="bg1"/>
                </a:solidFill>
                <a:latin typeface="Oswald" pitchFamily="2" charset="77"/>
              </a:rPr>
              <a:t>A temperatura ambiente un corpo nero appare scuro in quanto la radiazione emessa (a questa temperatura) ha una lunghezza d’onda preponderante nell’infrarosso (non nel visibile, quindi). Affinché diventi ben visibile occorre arrivare a circa 3500 K.</a:t>
            </a:r>
          </a:p>
        </p:txBody>
      </p:sp>
      <p:sp>
        <p:nvSpPr>
          <p:cNvPr id="23" name="Rectangle 22">
            <a:extLst>
              <a:ext uri="{FF2B5EF4-FFF2-40B4-BE49-F238E27FC236}">
                <a16:creationId xmlns:a16="http://schemas.microsoft.com/office/drawing/2014/main" id="{CDA82ADB-84E6-5F40-AB88-CD09C0736AB7}"/>
              </a:ext>
            </a:extLst>
          </p:cNvPr>
          <p:cNvSpPr/>
          <p:nvPr/>
        </p:nvSpPr>
        <p:spPr>
          <a:xfrm>
            <a:off x="7833699" y="5558320"/>
            <a:ext cx="830677" cy="369332"/>
          </a:xfrm>
          <a:prstGeom prst="rect">
            <a:avLst/>
          </a:prstGeom>
        </p:spPr>
        <p:txBody>
          <a:bodyPr wrap="none">
            <a:spAutoFit/>
          </a:bodyPr>
          <a:lstStyle/>
          <a:p>
            <a:r>
              <a:rPr lang="en-US" dirty="0">
                <a:solidFill>
                  <a:schemeClr val="bg1"/>
                </a:solidFill>
                <a:latin typeface="Oswald" pitchFamily="2" charset="77"/>
              </a:rPr>
              <a:t>550 nm</a:t>
            </a:r>
          </a:p>
        </p:txBody>
      </p:sp>
      <p:pic>
        <p:nvPicPr>
          <p:cNvPr id="29" name="Picture 28" descr="temp.png">
            <a:extLst>
              <a:ext uri="{FF2B5EF4-FFF2-40B4-BE49-F238E27FC236}">
                <a16:creationId xmlns:a16="http://schemas.microsoft.com/office/drawing/2014/main" id="{F59BD6D3-9F05-4141-A3AD-2CF802E2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327" y="1440001"/>
            <a:ext cx="1145806" cy="3969924"/>
          </a:xfrm>
          <a:prstGeom prst="rect">
            <a:avLst/>
          </a:prstGeom>
        </p:spPr>
      </p:pic>
      <p:pic>
        <p:nvPicPr>
          <p:cNvPr id="30" name="Picture 29">
            <a:extLst>
              <a:ext uri="{FF2B5EF4-FFF2-40B4-BE49-F238E27FC236}">
                <a16:creationId xmlns:a16="http://schemas.microsoft.com/office/drawing/2014/main" id="{B77BF1DE-E2F5-1B42-ACCD-F4C2893481C5}"/>
              </a:ext>
            </a:extLst>
          </p:cNvPr>
          <p:cNvPicPr>
            <a:picLocks noChangeAspect="1"/>
          </p:cNvPicPr>
          <p:nvPr/>
        </p:nvPicPr>
        <p:blipFill>
          <a:blip r:embed="rId4"/>
          <a:stretch>
            <a:fillRect/>
          </a:stretch>
        </p:blipFill>
        <p:spPr>
          <a:xfrm>
            <a:off x="110661" y="1351098"/>
            <a:ext cx="5673852" cy="5125466"/>
          </a:xfrm>
          <a:prstGeom prst="rect">
            <a:avLst/>
          </a:prstGeom>
        </p:spPr>
      </p:pic>
      <p:pic>
        <p:nvPicPr>
          <p:cNvPr id="32" name="Picture 31">
            <a:extLst>
              <a:ext uri="{FF2B5EF4-FFF2-40B4-BE49-F238E27FC236}">
                <a16:creationId xmlns:a16="http://schemas.microsoft.com/office/drawing/2014/main" id="{424D2377-0CBF-DF47-832B-30CDDC67DBA3}"/>
              </a:ext>
            </a:extLst>
          </p:cNvPr>
          <p:cNvPicPr>
            <a:picLocks noChangeAspect="1"/>
          </p:cNvPicPr>
          <p:nvPr/>
        </p:nvPicPr>
        <p:blipFill rotWithShape="1">
          <a:blip r:embed="rId5"/>
          <a:srcRect l="13346" t="52814" r="7387" b="5753"/>
          <a:stretch/>
        </p:blipFill>
        <p:spPr>
          <a:xfrm>
            <a:off x="608187" y="3948056"/>
            <a:ext cx="4762043" cy="2248537"/>
          </a:xfrm>
          <a:prstGeom prst="rect">
            <a:avLst/>
          </a:prstGeom>
        </p:spPr>
      </p:pic>
      <p:pic>
        <p:nvPicPr>
          <p:cNvPr id="33" name="Picture 32" descr="temp.png">
            <a:extLst>
              <a:ext uri="{FF2B5EF4-FFF2-40B4-BE49-F238E27FC236}">
                <a16:creationId xmlns:a16="http://schemas.microsoft.com/office/drawing/2014/main" id="{FA2EA80E-3575-7941-95D6-55D5F3AB0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481" y="4577510"/>
            <a:ext cx="2614083" cy="1664271"/>
          </a:xfrm>
          <a:prstGeom prst="rect">
            <a:avLst/>
          </a:prstGeom>
        </p:spPr>
      </p:pic>
    </p:spTree>
    <p:extLst>
      <p:ext uri="{BB962C8B-B14F-4D97-AF65-F5344CB8AC3E}">
        <p14:creationId xmlns:p14="http://schemas.microsoft.com/office/powerpoint/2010/main" val="74704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99CBCCA-C003-9B4A-AF4D-4E724A43998C}"/>
              </a:ext>
            </a:extLst>
          </p:cNvPr>
          <p:cNvSpPr/>
          <p:nvPr/>
        </p:nvSpPr>
        <p:spPr>
          <a:xfrm>
            <a:off x="5525194" y="1481045"/>
            <a:ext cx="1249035" cy="39396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744BE55-CFB6-3249-9653-5A6C656DA5B0}" type="slidenum">
              <a:rPr lang="en-US" smtClean="0"/>
              <a:pPr/>
              <a:t>42</a:t>
            </a:fld>
            <a:endParaRPr lang="en-US" dirty="0"/>
          </a:p>
        </p:txBody>
      </p:sp>
      <p:sp>
        <p:nvSpPr>
          <p:cNvPr id="22" name="TextBox 21">
            <a:extLst>
              <a:ext uri="{FF2B5EF4-FFF2-40B4-BE49-F238E27FC236}">
                <a16:creationId xmlns:a16="http://schemas.microsoft.com/office/drawing/2014/main" id="{5D8640BC-6EE5-EE4F-9AD5-D70C8ED9E86E}"/>
              </a:ext>
            </a:extLst>
          </p:cNvPr>
          <p:cNvSpPr txBox="1"/>
          <p:nvPr/>
        </p:nvSpPr>
        <p:spPr>
          <a:xfrm>
            <a:off x="608188" y="235036"/>
            <a:ext cx="8110503" cy="1015663"/>
          </a:xfrm>
          <a:prstGeom prst="rect">
            <a:avLst/>
          </a:prstGeom>
          <a:noFill/>
        </p:spPr>
        <p:txBody>
          <a:bodyPr wrap="square" rtlCol="0">
            <a:spAutoFit/>
          </a:bodyPr>
          <a:lstStyle/>
          <a:p>
            <a:r>
              <a:rPr lang="it-IT" sz="2000" dirty="0">
                <a:solidFill>
                  <a:schemeClr val="bg1"/>
                </a:solidFill>
                <a:latin typeface="Oswald" pitchFamily="2" charset="77"/>
              </a:rPr>
              <a:t>A temperatura ambiente un corpo nero appare scuro in quanto la radiazione emessa (a questa temperatura) ha una lunghezza d’onda preponderante nell’infrarosso (non nel visibile, quindi). Affinché diventi ben visibile occorre arrivare a circa 3500 K.</a:t>
            </a:r>
          </a:p>
        </p:txBody>
      </p:sp>
      <p:pic>
        <p:nvPicPr>
          <p:cNvPr id="32" name="Picture 31" descr="temp.png">
            <a:extLst>
              <a:ext uri="{FF2B5EF4-FFF2-40B4-BE49-F238E27FC236}">
                <a16:creationId xmlns:a16="http://schemas.microsoft.com/office/drawing/2014/main" id="{9C189A16-BB40-FF47-A7AB-197D80D7E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327" y="1440002"/>
            <a:ext cx="1145806" cy="3969926"/>
          </a:xfrm>
          <a:prstGeom prst="rect">
            <a:avLst/>
          </a:prstGeom>
        </p:spPr>
      </p:pic>
      <p:pic>
        <p:nvPicPr>
          <p:cNvPr id="33" name="Picture 32" descr="temp.png">
            <a:extLst>
              <a:ext uri="{FF2B5EF4-FFF2-40B4-BE49-F238E27FC236}">
                <a16:creationId xmlns:a16="http://schemas.microsoft.com/office/drawing/2014/main" id="{1FB51FB1-FDF1-1A49-84AB-B585264E5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609" y="4577792"/>
            <a:ext cx="2614082" cy="1664271"/>
          </a:xfrm>
          <a:prstGeom prst="rect">
            <a:avLst/>
          </a:prstGeom>
        </p:spPr>
      </p:pic>
      <p:pic>
        <p:nvPicPr>
          <p:cNvPr id="35" name="Picture 34">
            <a:extLst>
              <a:ext uri="{FF2B5EF4-FFF2-40B4-BE49-F238E27FC236}">
                <a16:creationId xmlns:a16="http://schemas.microsoft.com/office/drawing/2014/main" id="{AA9D7D71-277E-A54F-B14F-F2AD19C5A1F0}"/>
              </a:ext>
            </a:extLst>
          </p:cNvPr>
          <p:cNvPicPr>
            <a:picLocks noChangeAspect="1"/>
          </p:cNvPicPr>
          <p:nvPr/>
        </p:nvPicPr>
        <p:blipFill>
          <a:blip r:embed="rId5"/>
          <a:stretch>
            <a:fillRect/>
          </a:stretch>
        </p:blipFill>
        <p:spPr>
          <a:xfrm>
            <a:off x="110661" y="1351098"/>
            <a:ext cx="5673852" cy="5125466"/>
          </a:xfrm>
          <a:prstGeom prst="rect">
            <a:avLst/>
          </a:prstGeom>
        </p:spPr>
      </p:pic>
      <p:pic>
        <p:nvPicPr>
          <p:cNvPr id="36" name="Picture 35">
            <a:extLst>
              <a:ext uri="{FF2B5EF4-FFF2-40B4-BE49-F238E27FC236}">
                <a16:creationId xmlns:a16="http://schemas.microsoft.com/office/drawing/2014/main" id="{5F589FA4-79D5-814F-8F0B-46E50ABCA64F}"/>
              </a:ext>
            </a:extLst>
          </p:cNvPr>
          <p:cNvPicPr>
            <a:picLocks noChangeAspect="1"/>
          </p:cNvPicPr>
          <p:nvPr/>
        </p:nvPicPr>
        <p:blipFill rotWithShape="1">
          <a:blip r:embed="rId6"/>
          <a:srcRect l="11332" t="33982" r="5366" b="6550"/>
          <a:stretch/>
        </p:blipFill>
        <p:spPr>
          <a:xfrm>
            <a:off x="494852" y="2936838"/>
            <a:ext cx="5004475" cy="3227294"/>
          </a:xfrm>
          <a:prstGeom prst="rect">
            <a:avLst/>
          </a:prstGeom>
        </p:spPr>
      </p:pic>
      <p:sp>
        <p:nvSpPr>
          <p:cNvPr id="37" name="Rectangle 36">
            <a:extLst>
              <a:ext uri="{FF2B5EF4-FFF2-40B4-BE49-F238E27FC236}">
                <a16:creationId xmlns:a16="http://schemas.microsoft.com/office/drawing/2014/main" id="{9C168E67-510C-B344-B1A1-66F8D24F0AD9}"/>
              </a:ext>
            </a:extLst>
          </p:cNvPr>
          <p:cNvSpPr/>
          <p:nvPr/>
        </p:nvSpPr>
        <p:spPr>
          <a:xfrm>
            <a:off x="7833699" y="5558320"/>
            <a:ext cx="830677" cy="369332"/>
          </a:xfrm>
          <a:prstGeom prst="rect">
            <a:avLst/>
          </a:prstGeom>
        </p:spPr>
        <p:txBody>
          <a:bodyPr wrap="none">
            <a:spAutoFit/>
          </a:bodyPr>
          <a:lstStyle/>
          <a:p>
            <a:r>
              <a:rPr lang="en-US" dirty="0">
                <a:solidFill>
                  <a:schemeClr val="bg1"/>
                </a:solidFill>
                <a:latin typeface="Oswald" pitchFamily="2" charset="77"/>
              </a:rPr>
              <a:t>450 nm</a:t>
            </a:r>
          </a:p>
        </p:txBody>
      </p:sp>
    </p:spTree>
    <p:extLst>
      <p:ext uri="{BB962C8B-B14F-4D97-AF65-F5344CB8AC3E}">
        <p14:creationId xmlns:p14="http://schemas.microsoft.com/office/powerpoint/2010/main" val="376189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99CBCCA-C003-9B4A-AF4D-4E724A43998C}"/>
              </a:ext>
            </a:extLst>
          </p:cNvPr>
          <p:cNvSpPr/>
          <p:nvPr/>
        </p:nvSpPr>
        <p:spPr>
          <a:xfrm>
            <a:off x="5525194" y="1481045"/>
            <a:ext cx="1249035" cy="39396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744BE55-CFB6-3249-9653-5A6C656DA5B0}" type="slidenum">
              <a:rPr lang="en-US" smtClean="0"/>
              <a:pPr/>
              <a:t>43</a:t>
            </a:fld>
            <a:endParaRPr lang="en-US" dirty="0"/>
          </a:p>
        </p:txBody>
      </p:sp>
      <p:sp>
        <p:nvSpPr>
          <p:cNvPr id="22" name="TextBox 21">
            <a:extLst>
              <a:ext uri="{FF2B5EF4-FFF2-40B4-BE49-F238E27FC236}">
                <a16:creationId xmlns:a16="http://schemas.microsoft.com/office/drawing/2014/main" id="{5D8640BC-6EE5-EE4F-9AD5-D70C8ED9E86E}"/>
              </a:ext>
            </a:extLst>
          </p:cNvPr>
          <p:cNvSpPr txBox="1"/>
          <p:nvPr/>
        </p:nvSpPr>
        <p:spPr>
          <a:xfrm>
            <a:off x="608188" y="235036"/>
            <a:ext cx="8110503" cy="1015663"/>
          </a:xfrm>
          <a:prstGeom prst="rect">
            <a:avLst/>
          </a:prstGeom>
          <a:noFill/>
        </p:spPr>
        <p:txBody>
          <a:bodyPr wrap="square" rtlCol="0">
            <a:spAutoFit/>
          </a:bodyPr>
          <a:lstStyle/>
          <a:p>
            <a:r>
              <a:rPr lang="it-IT" sz="2000" dirty="0">
                <a:solidFill>
                  <a:schemeClr val="bg1"/>
                </a:solidFill>
                <a:latin typeface="Oswald" pitchFamily="2" charset="77"/>
              </a:rPr>
              <a:t>A temperatura ambiente un corpo nero appare scuro in quanto la radiazione emessa (a questa temperatura) ha una lunghezza d’onda preponderante nell’infrarosso (non nel visibile, quindi). Affinché diventi ben visibile occorre arrivare a circa 3500 K.</a:t>
            </a:r>
          </a:p>
        </p:txBody>
      </p:sp>
      <p:pic>
        <p:nvPicPr>
          <p:cNvPr id="35" name="Picture 34">
            <a:extLst>
              <a:ext uri="{FF2B5EF4-FFF2-40B4-BE49-F238E27FC236}">
                <a16:creationId xmlns:a16="http://schemas.microsoft.com/office/drawing/2014/main" id="{AA9D7D71-277E-A54F-B14F-F2AD19C5A1F0}"/>
              </a:ext>
            </a:extLst>
          </p:cNvPr>
          <p:cNvPicPr>
            <a:picLocks noChangeAspect="1"/>
          </p:cNvPicPr>
          <p:nvPr/>
        </p:nvPicPr>
        <p:blipFill>
          <a:blip r:embed="rId3"/>
          <a:stretch>
            <a:fillRect/>
          </a:stretch>
        </p:blipFill>
        <p:spPr>
          <a:xfrm>
            <a:off x="110661" y="1351098"/>
            <a:ext cx="5673852" cy="5125466"/>
          </a:xfrm>
          <a:prstGeom prst="rect">
            <a:avLst/>
          </a:prstGeom>
        </p:spPr>
      </p:pic>
      <p:pic>
        <p:nvPicPr>
          <p:cNvPr id="8" name="Picture 7" descr="temp.png">
            <a:extLst>
              <a:ext uri="{FF2B5EF4-FFF2-40B4-BE49-F238E27FC236}">
                <a16:creationId xmlns:a16="http://schemas.microsoft.com/office/drawing/2014/main" id="{E15693E0-F2EA-4A43-B209-38AB24BE9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27" y="1440001"/>
            <a:ext cx="1145807" cy="3969927"/>
          </a:xfrm>
          <a:prstGeom prst="rect">
            <a:avLst/>
          </a:prstGeom>
        </p:spPr>
      </p:pic>
      <p:pic>
        <p:nvPicPr>
          <p:cNvPr id="9" name="Picture 8" descr="temp.png">
            <a:extLst>
              <a:ext uri="{FF2B5EF4-FFF2-40B4-BE49-F238E27FC236}">
                <a16:creationId xmlns:a16="http://schemas.microsoft.com/office/drawing/2014/main" id="{3DA7BB5F-8DF6-E644-BC76-41D6FDA66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609" y="4577792"/>
            <a:ext cx="2614082" cy="1664271"/>
          </a:xfrm>
          <a:prstGeom prst="rect">
            <a:avLst/>
          </a:prstGeom>
        </p:spPr>
      </p:pic>
      <p:pic>
        <p:nvPicPr>
          <p:cNvPr id="4" name="Picture 3">
            <a:extLst>
              <a:ext uri="{FF2B5EF4-FFF2-40B4-BE49-F238E27FC236}">
                <a16:creationId xmlns:a16="http://schemas.microsoft.com/office/drawing/2014/main" id="{9AAEE452-6BF3-C947-9337-42524F9A852A}"/>
              </a:ext>
            </a:extLst>
          </p:cNvPr>
          <p:cNvPicPr>
            <a:picLocks noChangeAspect="1"/>
          </p:cNvPicPr>
          <p:nvPr/>
        </p:nvPicPr>
        <p:blipFill>
          <a:blip r:embed="rId6"/>
          <a:stretch>
            <a:fillRect/>
          </a:stretch>
        </p:blipFill>
        <p:spPr>
          <a:xfrm>
            <a:off x="-185876" y="1229182"/>
            <a:ext cx="6007608" cy="5268897"/>
          </a:xfrm>
          <a:prstGeom prst="rect">
            <a:avLst/>
          </a:prstGeom>
        </p:spPr>
      </p:pic>
      <p:sp>
        <p:nvSpPr>
          <p:cNvPr id="12" name="Rectangle 11">
            <a:extLst>
              <a:ext uri="{FF2B5EF4-FFF2-40B4-BE49-F238E27FC236}">
                <a16:creationId xmlns:a16="http://schemas.microsoft.com/office/drawing/2014/main" id="{1460FA67-564A-3B42-BA81-8540F6E2463B}"/>
              </a:ext>
            </a:extLst>
          </p:cNvPr>
          <p:cNvSpPr/>
          <p:nvPr/>
        </p:nvSpPr>
        <p:spPr>
          <a:xfrm>
            <a:off x="7833699" y="5558320"/>
            <a:ext cx="827471" cy="369332"/>
          </a:xfrm>
          <a:prstGeom prst="rect">
            <a:avLst/>
          </a:prstGeom>
        </p:spPr>
        <p:txBody>
          <a:bodyPr wrap="none">
            <a:spAutoFit/>
          </a:bodyPr>
          <a:lstStyle/>
          <a:p>
            <a:r>
              <a:rPr lang="en-US" dirty="0">
                <a:solidFill>
                  <a:schemeClr val="bg1"/>
                </a:solidFill>
                <a:latin typeface="Oswald" pitchFamily="2" charset="77"/>
              </a:rPr>
              <a:t>350 nm</a:t>
            </a:r>
          </a:p>
        </p:txBody>
      </p:sp>
    </p:spTree>
    <p:extLst>
      <p:ext uri="{BB962C8B-B14F-4D97-AF65-F5344CB8AC3E}">
        <p14:creationId xmlns:p14="http://schemas.microsoft.com/office/powerpoint/2010/main" val="289920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6753" y="287621"/>
            <a:ext cx="6844809" cy="707886"/>
          </a:xfrm>
          <a:prstGeom prst="rect">
            <a:avLst/>
          </a:prstGeom>
          <a:noFill/>
        </p:spPr>
        <p:txBody>
          <a:bodyPr wrap="square" rtlCol="0">
            <a:spAutoFit/>
          </a:bodyPr>
          <a:lstStyle/>
          <a:p>
            <a:r>
              <a:rPr lang="it-IT" sz="2000" dirty="0">
                <a:solidFill>
                  <a:schemeClr val="bg1"/>
                </a:solidFill>
                <a:latin typeface="Oswald" pitchFamily="2" charset="77"/>
              </a:rPr>
              <a:t>La forma analitica di queste curve fu ricavata da Wien e prende il nome di legge di distribuzione di Wien. </a:t>
            </a:r>
          </a:p>
        </p:txBody>
      </p:sp>
      <p:sp>
        <p:nvSpPr>
          <p:cNvPr id="23" name="TextBox 22"/>
          <p:cNvSpPr txBox="1"/>
          <p:nvPr/>
        </p:nvSpPr>
        <p:spPr>
          <a:xfrm>
            <a:off x="5442140" y="4517344"/>
            <a:ext cx="3563551" cy="1631216"/>
          </a:xfrm>
          <a:prstGeom prst="rect">
            <a:avLst/>
          </a:prstGeom>
          <a:noFill/>
        </p:spPr>
        <p:txBody>
          <a:bodyPr wrap="square" rtlCol="0">
            <a:spAutoFit/>
          </a:bodyPr>
          <a:lstStyle/>
          <a:p>
            <a:pPr algn="r"/>
            <a:r>
              <a:rPr lang="it-IT" sz="2000">
                <a:solidFill>
                  <a:schemeClr val="bg1"/>
                </a:solidFill>
                <a:latin typeface="Oswald" pitchFamily="2" charset="77"/>
              </a:rPr>
              <a:t>Il secondo deriva da un calcolo che assume che la distribuzione tipica delle velocità degli oscillatori sia quella descritta da Maxwell-Boltzmann nel caso di un gas</a:t>
            </a:r>
          </a:p>
        </p:txBody>
      </p:sp>
      <p:sp>
        <p:nvSpPr>
          <p:cNvPr id="24" name="Rectangle 23"/>
          <p:cNvSpPr/>
          <p:nvPr/>
        </p:nvSpPr>
        <p:spPr>
          <a:xfrm>
            <a:off x="7069015" y="1063061"/>
            <a:ext cx="691788" cy="831944"/>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2"/>
          </p:nvPr>
        </p:nvSpPr>
        <p:spPr/>
        <p:txBody>
          <a:bodyPr/>
          <a:lstStyle/>
          <a:p>
            <a:fld id="{1744BE55-CFB6-3249-9653-5A6C656DA5B0}" type="slidenum">
              <a:rPr lang="en-US" smtClean="0"/>
              <a:pPr/>
              <a:t>44</a:t>
            </a:fld>
            <a:endParaRPr lang="en-US" dirty="0"/>
          </a:p>
        </p:txBody>
      </p:sp>
      <p:pic>
        <p:nvPicPr>
          <p:cNvPr id="6" name="Picture 5">
            <a:extLst>
              <a:ext uri="{FF2B5EF4-FFF2-40B4-BE49-F238E27FC236}">
                <a16:creationId xmlns:a16="http://schemas.microsoft.com/office/drawing/2014/main" id="{5D1E2127-C74E-6B49-A36E-783D9BC2FA8E}"/>
              </a:ext>
            </a:extLst>
          </p:cNvPr>
          <p:cNvPicPr>
            <a:picLocks noChangeAspect="1"/>
          </p:cNvPicPr>
          <p:nvPr/>
        </p:nvPicPr>
        <p:blipFill>
          <a:blip r:embed="rId3"/>
          <a:stretch>
            <a:fillRect/>
          </a:stretch>
        </p:blipFill>
        <p:spPr>
          <a:xfrm>
            <a:off x="47800" y="1154810"/>
            <a:ext cx="6007608" cy="542696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6C4D8D-F783-6246-B3D4-D9CFCD42F754}"/>
                  </a:ext>
                </a:extLst>
              </p:cNvPr>
              <p:cNvSpPr txBox="1"/>
              <p:nvPr/>
            </p:nvSpPr>
            <p:spPr>
              <a:xfrm>
                <a:off x="5949656" y="1063061"/>
                <a:ext cx="2548518" cy="7100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𝐼</m:t>
                      </m:r>
                      <m:d>
                        <m:dPr>
                          <m:ctrlPr>
                            <a:rPr lang="en-US" sz="2000" b="0" i="1" smtClean="0">
                              <a:solidFill>
                                <a:schemeClr val="bg1"/>
                              </a:solidFill>
                              <a:latin typeface="Cambria Math" panose="02040503050406030204" pitchFamily="18" charset="0"/>
                            </a:rPr>
                          </m:ctrlPr>
                        </m:dPr>
                        <m:e>
                          <m:r>
                            <a:rPr lang="en-US" sz="2000" b="0" i="1" smtClean="0">
                              <a:solidFill>
                                <a:schemeClr val="bg1"/>
                              </a:solidFill>
                              <a:latin typeface="Cambria Math" panose="02040503050406030204" pitchFamily="18" charset="0"/>
                            </a:rPr>
                            <m:t>𝑣</m:t>
                          </m:r>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𝑇</m:t>
                          </m:r>
                        </m:e>
                      </m:d>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2</m:t>
                          </m:r>
                          <m:r>
                            <a:rPr lang="en-US" sz="2000" b="0" i="1" smtClean="0">
                              <a:solidFill>
                                <a:schemeClr val="bg1"/>
                              </a:solidFill>
                              <a:latin typeface="Cambria Math" panose="02040503050406030204" pitchFamily="18" charset="0"/>
                            </a:rPr>
                            <m:t>h</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𝑣</m:t>
                              </m:r>
                            </m:e>
                            <m:sup>
                              <m:r>
                                <a:rPr lang="en-US" sz="2000" b="0" i="1" smtClean="0">
                                  <a:solidFill>
                                    <a:schemeClr val="bg1"/>
                                  </a:solidFill>
                                  <a:latin typeface="Cambria Math" panose="02040503050406030204" pitchFamily="18" charset="0"/>
                                </a:rPr>
                                <m:t>3</m:t>
                              </m:r>
                            </m:sup>
                          </m:sSup>
                        </m:num>
                        <m:den>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𝑐</m:t>
                              </m:r>
                            </m:e>
                            <m:sup>
                              <m:r>
                                <a:rPr lang="en-US" sz="2000" b="0" i="1" smtClean="0">
                                  <a:solidFill>
                                    <a:schemeClr val="bg1"/>
                                  </a:solidFill>
                                  <a:latin typeface="Cambria Math" panose="02040503050406030204" pitchFamily="18" charset="0"/>
                                </a:rPr>
                                <m:t>2</m:t>
                              </m:r>
                            </m:sup>
                          </m:sSup>
                        </m:den>
                      </m:f>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𝑒</m:t>
                          </m:r>
                        </m:e>
                        <m:sup>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h𝑣</m:t>
                              </m:r>
                            </m:num>
                            <m:den>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𝑘</m:t>
                                  </m:r>
                                </m:e>
                                <m:sub>
                                  <m:r>
                                    <a:rPr lang="en-US" sz="2000" b="0" i="1" smtClean="0">
                                      <a:solidFill>
                                        <a:schemeClr val="bg1"/>
                                      </a:solidFill>
                                      <a:latin typeface="Cambria Math" panose="02040503050406030204" pitchFamily="18" charset="0"/>
                                    </a:rPr>
                                    <m:t>𝐵</m:t>
                                  </m:r>
                                </m:sub>
                              </m:sSub>
                              <m:r>
                                <a:rPr lang="en-US" sz="2000" b="0" i="1" smtClean="0">
                                  <a:solidFill>
                                    <a:schemeClr val="bg1"/>
                                  </a:solidFill>
                                  <a:latin typeface="Cambria Math" panose="02040503050406030204" pitchFamily="18" charset="0"/>
                                </a:rPr>
                                <m:t>𝑇</m:t>
                              </m:r>
                            </m:den>
                          </m:f>
                        </m:sup>
                      </m:sSup>
                    </m:oMath>
                  </m:oMathPara>
                </a14:m>
                <a:endParaRPr lang="en-US" sz="2000" dirty="0">
                  <a:solidFill>
                    <a:schemeClr val="bg1"/>
                  </a:solidFill>
                </a:endParaRPr>
              </a:p>
            </p:txBody>
          </p:sp>
        </mc:Choice>
        <mc:Fallback xmlns="">
          <p:sp>
            <p:nvSpPr>
              <p:cNvPr id="7" name="TextBox 6">
                <a:extLst>
                  <a:ext uri="{FF2B5EF4-FFF2-40B4-BE49-F238E27FC236}">
                    <a16:creationId xmlns:a16="http://schemas.microsoft.com/office/drawing/2014/main" id="{F36C4D8D-F783-6246-B3D4-D9CFCD42F754}"/>
                  </a:ext>
                </a:extLst>
              </p:cNvPr>
              <p:cNvSpPr txBox="1">
                <a:spLocks noRot="1" noChangeAspect="1" noMove="1" noResize="1" noEditPoints="1" noAdjustHandles="1" noChangeArrowheads="1" noChangeShapeType="1" noTextEdit="1"/>
              </p:cNvSpPr>
              <p:nvPr/>
            </p:nvSpPr>
            <p:spPr>
              <a:xfrm>
                <a:off x="5949656" y="1063061"/>
                <a:ext cx="2548518" cy="710066"/>
              </a:xfrm>
              <a:prstGeom prst="rect">
                <a:avLst/>
              </a:prstGeom>
              <a:blipFill>
                <a:blip r:embed="rId4"/>
                <a:stretch>
                  <a:fillRect b="-1786"/>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C73330C-D6B9-634E-9007-A3F90769C80D}"/>
              </a:ext>
            </a:extLst>
          </p:cNvPr>
          <p:cNvGrpSpPr/>
          <p:nvPr/>
        </p:nvGrpSpPr>
        <p:grpSpPr>
          <a:xfrm>
            <a:off x="5657294" y="2377476"/>
            <a:ext cx="3563550" cy="1938992"/>
            <a:chOff x="5657294" y="2377476"/>
            <a:chExt cx="3563550" cy="1938992"/>
          </a:xfrm>
        </p:grpSpPr>
        <p:sp>
          <p:nvSpPr>
            <p:cNvPr id="17" name="TextBox 16"/>
            <p:cNvSpPr txBox="1"/>
            <p:nvPr/>
          </p:nvSpPr>
          <p:spPr>
            <a:xfrm>
              <a:off x="5657294" y="2377476"/>
              <a:ext cx="3563550" cy="1938992"/>
            </a:xfrm>
            <a:prstGeom prst="rect">
              <a:avLst/>
            </a:prstGeom>
            <a:noFill/>
          </p:spPr>
          <p:txBody>
            <a:bodyPr wrap="square" rtlCol="0">
              <a:spAutoFit/>
            </a:bodyPr>
            <a:lstStyle/>
            <a:p>
              <a:r>
                <a:rPr lang="it-IT" sz="2000" dirty="0">
                  <a:solidFill>
                    <a:schemeClr val="bg1"/>
                  </a:solidFill>
                  <a:latin typeface="Oswald" pitchFamily="2" charset="77"/>
                </a:rPr>
                <a:t>Il primo termine consegue dal calcolo del numero di modi di vibrazione ad una frequenza </a:t>
              </a:r>
              <a:r>
                <a:rPr lang="it-IT" sz="2000" dirty="0" err="1">
                  <a:solidFill>
                    <a:schemeClr val="bg1"/>
                  </a:solidFill>
                  <a:latin typeface="Oswald" pitchFamily="2" charset="77"/>
                </a:rPr>
                <a:t>ν</a:t>
              </a:r>
              <a:r>
                <a:rPr lang="it-IT" sz="2000" dirty="0">
                  <a:solidFill>
                    <a:schemeClr val="bg1"/>
                  </a:solidFill>
                  <a:latin typeface="Oswald" pitchFamily="2" charset="77"/>
                </a:rPr>
                <a:t> che possono essere contenuti in una cavità approssimata ad un parallelepipedo (        , volume)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5C705B-62A6-1A48-8943-5487EDFA5626}"/>
                    </a:ext>
                  </a:extLst>
                </p:cNvPr>
                <p:cNvSpPr txBox="1"/>
                <p:nvPr/>
              </p:nvSpPr>
              <p:spPr>
                <a:xfrm>
                  <a:off x="7175837" y="3936378"/>
                  <a:ext cx="7094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m:t>
                        </m:r>
                        <m:sSup>
                          <m:sSupPr>
                            <m:ctrlPr>
                              <a:rPr lang="en-US"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𝑣</m:t>
                            </m:r>
                          </m:e>
                          <m:sup>
                            <m:r>
                              <a:rPr lang="en-US" b="0" i="1" smtClean="0">
                                <a:solidFill>
                                  <a:schemeClr val="bg1"/>
                                </a:solidFill>
                                <a:latin typeface="Cambria Math" panose="02040503050406030204" pitchFamily="18" charset="0"/>
                                <a:ea typeface="Cambria Math" panose="02040503050406030204" pitchFamily="18" charset="0"/>
                              </a:rPr>
                              <m:t>3</m:t>
                            </m:r>
                          </m:sup>
                        </m:sSup>
                      </m:oMath>
                    </m:oMathPara>
                  </a14:m>
                  <a:endParaRPr lang="en-US" dirty="0">
                    <a:solidFill>
                      <a:schemeClr val="bg1"/>
                    </a:solidFill>
                  </a:endParaRPr>
                </a:p>
              </p:txBody>
            </p:sp>
          </mc:Choice>
          <mc:Fallback xmlns="">
            <p:sp>
              <p:nvSpPr>
                <p:cNvPr id="8" name="TextBox 7">
                  <a:extLst>
                    <a:ext uri="{FF2B5EF4-FFF2-40B4-BE49-F238E27FC236}">
                      <a16:creationId xmlns:a16="http://schemas.microsoft.com/office/drawing/2014/main" id="{3E5C705B-62A6-1A48-8943-5487EDFA5626}"/>
                    </a:ext>
                  </a:extLst>
                </p:cNvPr>
                <p:cNvSpPr txBox="1">
                  <a:spLocks noRot="1" noChangeAspect="1" noMove="1" noResize="1" noEditPoints="1" noAdjustHandles="1" noChangeArrowheads="1" noChangeShapeType="1" noTextEdit="1"/>
                </p:cNvSpPr>
                <p:nvPr/>
              </p:nvSpPr>
              <p:spPr>
                <a:xfrm>
                  <a:off x="7175837" y="3936378"/>
                  <a:ext cx="709425" cy="369332"/>
                </a:xfrm>
                <a:prstGeom prst="rect">
                  <a:avLst/>
                </a:prstGeom>
                <a:blipFill>
                  <a:blip r:embed="rId5"/>
                  <a:stretch>
                    <a:fillRect/>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CDBB2538-0E5A-5046-A886-20862F9BA8CA}"/>
              </a:ext>
            </a:extLst>
          </p:cNvPr>
          <p:cNvSpPr txBox="1"/>
          <p:nvPr/>
        </p:nvSpPr>
        <p:spPr>
          <a:xfrm>
            <a:off x="2504593" y="1514821"/>
            <a:ext cx="2981807" cy="1323439"/>
          </a:xfrm>
          <a:prstGeom prst="rect">
            <a:avLst/>
          </a:prstGeom>
          <a:noFill/>
        </p:spPr>
        <p:txBody>
          <a:bodyPr wrap="square" rtlCol="0">
            <a:spAutoFit/>
          </a:bodyPr>
          <a:lstStyle/>
          <a:p>
            <a:r>
              <a:rPr lang="it-IT" sz="2000" dirty="0">
                <a:solidFill>
                  <a:schemeClr val="bg1"/>
                </a:solidFill>
                <a:latin typeface="Oswald" pitchFamily="2" charset="77"/>
              </a:rPr>
              <a:t>In entrambi i casi l'ipotesi di base è che i modi di vibrazione possano essere distribuiti in modo </a:t>
            </a:r>
            <a:r>
              <a:rPr lang="it-IT" sz="2000" b="1" u="sng" dirty="0">
                <a:solidFill>
                  <a:schemeClr val="bg1"/>
                </a:solidFill>
                <a:latin typeface="Oswald" pitchFamily="2" charset="77"/>
              </a:rPr>
              <a:t>continuo</a:t>
            </a:r>
            <a:r>
              <a:rPr lang="it-IT" sz="2000" dirty="0">
                <a:solidFill>
                  <a:schemeClr val="bg1"/>
                </a:solidFill>
                <a:latin typeface="Oswald" pitchFamily="2" charset="77"/>
              </a:rPr>
              <a:t>.</a:t>
            </a:r>
          </a:p>
        </p:txBody>
      </p:sp>
    </p:spTree>
    <p:extLst>
      <p:ext uri="{BB962C8B-B14F-4D97-AF65-F5344CB8AC3E}">
        <p14:creationId xmlns:p14="http://schemas.microsoft.com/office/powerpoint/2010/main" val="4850587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6"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80">
                                          <p:stCondLst>
                                            <p:cond delay="0"/>
                                          </p:stCondLst>
                                        </p:cTn>
                                        <p:tgtEl>
                                          <p:spTgt spid="24"/>
                                        </p:tgtEl>
                                      </p:cBhvr>
                                    </p:animEffect>
                                    <p:anim calcmode="lin" valueType="num">
                                      <p:cBhvr>
                                        <p:cTn id="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 dur="26">
                                          <p:stCondLst>
                                            <p:cond delay="650"/>
                                          </p:stCondLst>
                                        </p:cTn>
                                        <p:tgtEl>
                                          <p:spTgt spid="24"/>
                                        </p:tgtEl>
                                      </p:cBhvr>
                                      <p:to x="100000" y="60000"/>
                                    </p:animScale>
                                    <p:animScale>
                                      <p:cBhvr>
                                        <p:cTn id="22" dur="166" decel="50000">
                                          <p:stCondLst>
                                            <p:cond delay="676"/>
                                          </p:stCondLst>
                                        </p:cTn>
                                        <p:tgtEl>
                                          <p:spTgt spid="24"/>
                                        </p:tgtEl>
                                      </p:cBhvr>
                                      <p:to x="100000" y="100000"/>
                                    </p:animScale>
                                    <p:animScale>
                                      <p:cBhvr>
                                        <p:cTn id="23" dur="26">
                                          <p:stCondLst>
                                            <p:cond delay="1312"/>
                                          </p:stCondLst>
                                        </p:cTn>
                                        <p:tgtEl>
                                          <p:spTgt spid="24"/>
                                        </p:tgtEl>
                                      </p:cBhvr>
                                      <p:to x="100000" y="80000"/>
                                    </p:animScale>
                                    <p:animScale>
                                      <p:cBhvr>
                                        <p:cTn id="24" dur="166" decel="50000">
                                          <p:stCondLst>
                                            <p:cond delay="1338"/>
                                          </p:stCondLst>
                                        </p:cTn>
                                        <p:tgtEl>
                                          <p:spTgt spid="24"/>
                                        </p:tgtEl>
                                      </p:cBhvr>
                                      <p:to x="100000" y="100000"/>
                                    </p:animScale>
                                    <p:animScale>
                                      <p:cBhvr>
                                        <p:cTn id="25" dur="26">
                                          <p:stCondLst>
                                            <p:cond delay="1642"/>
                                          </p:stCondLst>
                                        </p:cTn>
                                        <p:tgtEl>
                                          <p:spTgt spid="24"/>
                                        </p:tgtEl>
                                      </p:cBhvr>
                                      <p:to x="100000" y="90000"/>
                                    </p:animScale>
                                    <p:animScale>
                                      <p:cBhvr>
                                        <p:cTn id="26" dur="166" decel="50000">
                                          <p:stCondLst>
                                            <p:cond delay="1668"/>
                                          </p:stCondLst>
                                        </p:cTn>
                                        <p:tgtEl>
                                          <p:spTgt spid="24"/>
                                        </p:tgtEl>
                                      </p:cBhvr>
                                      <p:to x="100000" y="100000"/>
                                    </p:animScale>
                                    <p:animScale>
                                      <p:cBhvr>
                                        <p:cTn id="27" dur="26">
                                          <p:stCondLst>
                                            <p:cond delay="1808"/>
                                          </p:stCondLst>
                                        </p:cTn>
                                        <p:tgtEl>
                                          <p:spTgt spid="24"/>
                                        </p:tgtEl>
                                      </p:cBhvr>
                                      <p:to x="100000" y="95000"/>
                                    </p:animScale>
                                    <p:animScale>
                                      <p:cBhvr>
                                        <p:cTn id="28" dur="166" decel="50000">
                                          <p:stCondLst>
                                            <p:cond delay="1834"/>
                                          </p:stCondLst>
                                        </p:cTn>
                                        <p:tgtEl>
                                          <p:spTgt spid="2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2.5E-6 -7.40741E-7 L 0.06614 0.00116 " pathEditMode="relative" rAng="0" ptsTypes="AA">
                                      <p:cBhvr>
                                        <p:cTn id="32" dur="2000" fill="hold"/>
                                        <p:tgtEl>
                                          <p:spTgt spid="24"/>
                                        </p:tgtEl>
                                        <p:attrNameLst>
                                          <p:attrName>ppt_x</p:attrName>
                                          <p:attrName>ppt_y</p:attrName>
                                        </p:attrNameLst>
                                      </p:cBhvr>
                                      <p:rCtr x="3299" y="46"/>
                                    </p:animMotion>
                                  </p:childTnLst>
                                </p:cTn>
                              </p:par>
                              <p:par>
                                <p:cTn id="33" presetID="37"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900" decel="100000" fill="hold"/>
                                        <p:tgtEl>
                                          <p:spTgt spid="2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900" decel="100000" fill="hold"/>
                                        <p:tgtEl>
                                          <p:spTgt spid="1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4" grpId="0" animBg="1"/>
      <p:bldP spid="24" grpId="1" animBg="1"/>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8E40C9E-84BD-9542-AB9B-F6174E28C79F}"/>
              </a:ext>
            </a:extLst>
          </p:cNvPr>
          <p:cNvPicPr>
            <a:picLocks noChangeAspect="1"/>
          </p:cNvPicPr>
          <p:nvPr/>
        </p:nvPicPr>
        <p:blipFill>
          <a:blip r:embed="rId3"/>
          <a:stretch>
            <a:fillRect/>
          </a:stretch>
        </p:blipFill>
        <p:spPr>
          <a:xfrm>
            <a:off x="47800" y="1154810"/>
            <a:ext cx="6007608" cy="5426964"/>
          </a:xfrm>
          <a:prstGeom prst="rect">
            <a:avLst/>
          </a:prstGeom>
        </p:spPr>
      </p:pic>
      <p:sp>
        <p:nvSpPr>
          <p:cNvPr id="5" name="Freeform 4"/>
          <p:cNvSpPr/>
          <p:nvPr/>
        </p:nvSpPr>
        <p:spPr>
          <a:xfrm>
            <a:off x="842951" y="1561275"/>
            <a:ext cx="1118890" cy="4411262"/>
          </a:xfrm>
          <a:custGeom>
            <a:avLst/>
            <a:gdLst>
              <a:gd name="connsiteX0" fmla="*/ 0 w 664747"/>
              <a:gd name="connsiteY0" fmla="*/ 4424836 h 4424836"/>
              <a:gd name="connsiteX1" fmla="*/ 188510 w 664747"/>
              <a:gd name="connsiteY1" fmla="*/ 4404993 h 4424836"/>
              <a:gd name="connsiteX2" fmla="*/ 267883 w 664747"/>
              <a:gd name="connsiteY2" fmla="*/ 4305782 h 4424836"/>
              <a:gd name="connsiteX3" fmla="*/ 337334 w 664747"/>
              <a:gd name="connsiteY3" fmla="*/ 3968462 h 4424836"/>
              <a:gd name="connsiteX4" fmla="*/ 456393 w 664747"/>
              <a:gd name="connsiteY4" fmla="*/ 3224376 h 4424836"/>
              <a:gd name="connsiteX5" fmla="*/ 555609 w 664747"/>
              <a:gd name="connsiteY5" fmla="*/ 1954468 h 4424836"/>
              <a:gd name="connsiteX6" fmla="*/ 634982 w 664747"/>
              <a:gd name="connsiteY6" fmla="*/ 545663 h 4424836"/>
              <a:gd name="connsiteX7" fmla="*/ 664747 w 664747"/>
              <a:gd name="connsiteY7" fmla="*/ 0 h 4424836"/>
              <a:gd name="connsiteX0" fmla="*/ 0 w 991184"/>
              <a:gd name="connsiteY0" fmla="*/ 4454370 h 4454370"/>
              <a:gd name="connsiteX1" fmla="*/ 188510 w 991184"/>
              <a:gd name="connsiteY1" fmla="*/ 4434527 h 4454370"/>
              <a:gd name="connsiteX2" fmla="*/ 267883 w 991184"/>
              <a:gd name="connsiteY2" fmla="*/ 4335316 h 4454370"/>
              <a:gd name="connsiteX3" fmla="*/ 337334 w 991184"/>
              <a:gd name="connsiteY3" fmla="*/ 3997996 h 4454370"/>
              <a:gd name="connsiteX4" fmla="*/ 456393 w 991184"/>
              <a:gd name="connsiteY4" fmla="*/ 3253910 h 4454370"/>
              <a:gd name="connsiteX5" fmla="*/ 555609 w 991184"/>
              <a:gd name="connsiteY5" fmla="*/ 1984002 h 4454370"/>
              <a:gd name="connsiteX6" fmla="*/ 634982 w 991184"/>
              <a:gd name="connsiteY6" fmla="*/ 575197 h 4454370"/>
              <a:gd name="connsiteX7" fmla="*/ 991184 w 991184"/>
              <a:gd name="connsiteY7" fmla="*/ 0 h 4454370"/>
              <a:gd name="connsiteX0" fmla="*/ 0 w 991184"/>
              <a:gd name="connsiteY0" fmla="*/ 4454370 h 4454370"/>
              <a:gd name="connsiteX1" fmla="*/ 188510 w 991184"/>
              <a:gd name="connsiteY1" fmla="*/ 4434527 h 4454370"/>
              <a:gd name="connsiteX2" fmla="*/ 267883 w 991184"/>
              <a:gd name="connsiteY2" fmla="*/ 4335316 h 4454370"/>
              <a:gd name="connsiteX3" fmla="*/ 337334 w 991184"/>
              <a:gd name="connsiteY3" fmla="*/ 3997996 h 4454370"/>
              <a:gd name="connsiteX4" fmla="*/ 456393 w 991184"/>
              <a:gd name="connsiteY4" fmla="*/ 3253910 h 4454370"/>
              <a:gd name="connsiteX5" fmla="*/ 555609 w 991184"/>
              <a:gd name="connsiteY5" fmla="*/ 1984002 h 4454370"/>
              <a:gd name="connsiteX6" fmla="*/ 763839 w 991184"/>
              <a:gd name="connsiteY6" fmla="*/ 555508 h 4454370"/>
              <a:gd name="connsiteX7" fmla="*/ 991184 w 991184"/>
              <a:gd name="connsiteY7" fmla="*/ 0 h 4454370"/>
              <a:gd name="connsiteX0" fmla="*/ 0 w 991184"/>
              <a:gd name="connsiteY0" fmla="*/ 4454370 h 4454370"/>
              <a:gd name="connsiteX1" fmla="*/ 188510 w 991184"/>
              <a:gd name="connsiteY1" fmla="*/ 4434527 h 4454370"/>
              <a:gd name="connsiteX2" fmla="*/ 267883 w 991184"/>
              <a:gd name="connsiteY2" fmla="*/ 4335316 h 4454370"/>
              <a:gd name="connsiteX3" fmla="*/ 337334 w 991184"/>
              <a:gd name="connsiteY3" fmla="*/ 3997996 h 4454370"/>
              <a:gd name="connsiteX4" fmla="*/ 456393 w 991184"/>
              <a:gd name="connsiteY4" fmla="*/ 3253910 h 4454370"/>
              <a:gd name="connsiteX5" fmla="*/ 589971 w 991184"/>
              <a:gd name="connsiteY5" fmla="*/ 1993847 h 4454370"/>
              <a:gd name="connsiteX6" fmla="*/ 763839 w 991184"/>
              <a:gd name="connsiteY6" fmla="*/ 555508 h 4454370"/>
              <a:gd name="connsiteX7" fmla="*/ 991184 w 991184"/>
              <a:gd name="connsiteY7" fmla="*/ 0 h 4454370"/>
              <a:gd name="connsiteX0" fmla="*/ 0 w 853736"/>
              <a:gd name="connsiteY0" fmla="*/ 4375613 h 4375613"/>
              <a:gd name="connsiteX1" fmla="*/ 188510 w 853736"/>
              <a:gd name="connsiteY1" fmla="*/ 4355770 h 4375613"/>
              <a:gd name="connsiteX2" fmla="*/ 267883 w 853736"/>
              <a:gd name="connsiteY2" fmla="*/ 4256559 h 4375613"/>
              <a:gd name="connsiteX3" fmla="*/ 337334 w 853736"/>
              <a:gd name="connsiteY3" fmla="*/ 3919239 h 4375613"/>
              <a:gd name="connsiteX4" fmla="*/ 456393 w 853736"/>
              <a:gd name="connsiteY4" fmla="*/ 3175153 h 4375613"/>
              <a:gd name="connsiteX5" fmla="*/ 589971 w 853736"/>
              <a:gd name="connsiteY5" fmla="*/ 1915090 h 4375613"/>
              <a:gd name="connsiteX6" fmla="*/ 763839 w 853736"/>
              <a:gd name="connsiteY6" fmla="*/ 476751 h 4375613"/>
              <a:gd name="connsiteX7" fmla="*/ 853736 w 853736"/>
              <a:gd name="connsiteY7" fmla="*/ 0 h 4375613"/>
              <a:gd name="connsiteX0" fmla="*/ 0 w 853736"/>
              <a:gd name="connsiteY0" fmla="*/ 4375613 h 4375613"/>
              <a:gd name="connsiteX1" fmla="*/ 188510 w 853736"/>
              <a:gd name="connsiteY1" fmla="*/ 4355770 h 4375613"/>
              <a:gd name="connsiteX2" fmla="*/ 267883 w 853736"/>
              <a:gd name="connsiteY2" fmla="*/ 4256559 h 4375613"/>
              <a:gd name="connsiteX3" fmla="*/ 337334 w 853736"/>
              <a:gd name="connsiteY3" fmla="*/ 3919239 h 4375613"/>
              <a:gd name="connsiteX4" fmla="*/ 456393 w 853736"/>
              <a:gd name="connsiteY4" fmla="*/ 3175153 h 4375613"/>
              <a:gd name="connsiteX5" fmla="*/ 589971 w 853736"/>
              <a:gd name="connsiteY5" fmla="*/ 1915090 h 4375613"/>
              <a:gd name="connsiteX6" fmla="*/ 781020 w 853736"/>
              <a:gd name="connsiteY6" fmla="*/ 614575 h 4375613"/>
              <a:gd name="connsiteX7" fmla="*/ 853736 w 853736"/>
              <a:gd name="connsiteY7" fmla="*/ 0 h 4375613"/>
              <a:gd name="connsiteX0" fmla="*/ 0 w 853736"/>
              <a:gd name="connsiteY0" fmla="*/ 4375613 h 4375613"/>
              <a:gd name="connsiteX1" fmla="*/ 188510 w 853736"/>
              <a:gd name="connsiteY1" fmla="*/ 4355770 h 4375613"/>
              <a:gd name="connsiteX2" fmla="*/ 267883 w 853736"/>
              <a:gd name="connsiteY2" fmla="*/ 4256559 h 4375613"/>
              <a:gd name="connsiteX3" fmla="*/ 337334 w 853736"/>
              <a:gd name="connsiteY3" fmla="*/ 3919239 h 4375613"/>
              <a:gd name="connsiteX4" fmla="*/ 456393 w 853736"/>
              <a:gd name="connsiteY4" fmla="*/ 3175153 h 4375613"/>
              <a:gd name="connsiteX5" fmla="*/ 589971 w 853736"/>
              <a:gd name="connsiteY5" fmla="*/ 1915090 h 4375613"/>
              <a:gd name="connsiteX6" fmla="*/ 781020 w 853736"/>
              <a:gd name="connsiteY6" fmla="*/ 614575 h 4375613"/>
              <a:gd name="connsiteX7" fmla="*/ 853736 w 853736"/>
              <a:gd name="connsiteY7" fmla="*/ 0 h 4375613"/>
              <a:gd name="connsiteX0" fmla="*/ 0 w 956822"/>
              <a:gd name="connsiteY0" fmla="*/ 4375613 h 4375613"/>
              <a:gd name="connsiteX1" fmla="*/ 188510 w 956822"/>
              <a:gd name="connsiteY1" fmla="*/ 4355770 h 4375613"/>
              <a:gd name="connsiteX2" fmla="*/ 267883 w 956822"/>
              <a:gd name="connsiteY2" fmla="*/ 4256559 h 4375613"/>
              <a:gd name="connsiteX3" fmla="*/ 337334 w 956822"/>
              <a:gd name="connsiteY3" fmla="*/ 3919239 h 4375613"/>
              <a:gd name="connsiteX4" fmla="*/ 456393 w 956822"/>
              <a:gd name="connsiteY4" fmla="*/ 3175153 h 4375613"/>
              <a:gd name="connsiteX5" fmla="*/ 589971 w 956822"/>
              <a:gd name="connsiteY5" fmla="*/ 1915090 h 4375613"/>
              <a:gd name="connsiteX6" fmla="*/ 781020 w 956822"/>
              <a:gd name="connsiteY6" fmla="*/ 614575 h 4375613"/>
              <a:gd name="connsiteX7" fmla="*/ 956822 w 956822"/>
              <a:gd name="connsiteY7" fmla="*/ 0 h 4375613"/>
              <a:gd name="connsiteX0" fmla="*/ 0 w 956822"/>
              <a:gd name="connsiteY0" fmla="*/ 4375613 h 4375613"/>
              <a:gd name="connsiteX1" fmla="*/ 188510 w 956822"/>
              <a:gd name="connsiteY1" fmla="*/ 4355770 h 4375613"/>
              <a:gd name="connsiteX2" fmla="*/ 267883 w 956822"/>
              <a:gd name="connsiteY2" fmla="*/ 4256559 h 4375613"/>
              <a:gd name="connsiteX3" fmla="*/ 337334 w 956822"/>
              <a:gd name="connsiteY3" fmla="*/ 3919239 h 4375613"/>
              <a:gd name="connsiteX4" fmla="*/ 456393 w 956822"/>
              <a:gd name="connsiteY4" fmla="*/ 3175153 h 4375613"/>
              <a:gd name="connsiteX5" fmla="*/ 589971 w 956822"/>
              <a:gd name="connsiteY5" fmla="*/ 1915090 h 4375613"/>
              <a:gd name="connsiteX6" fmla="*/ 781020 w 956822"/>
              <a:gd name="connsiteY6" fmla="*/ 614575 h 4375613"/>
              <a:gd name="connsiteX7" fmla="*/ 827967 w 956822"/>
              <a:gd name="connsiteY7" fmla="*/ 253862 h 4375613"/>
              <a:gd name="connsiteX8" fmla="*/ 956822 w 956822"/>
              <a:gd name="connsiteY8" fmla="*/ 0 h 4375613"/>
              <a:gd name="connsiteX0" fmla="*/ 0 w 956822"/>
              <a:gd name="connsiteY0" fmla="*/ 4375613 h 4375613"/>
              <a:gd name="connsiteX1" fmla="*/ 188510 w 956822"/>
              <a:gd name="connsiteY1" fmla="*/ 4355770 h 4375613"/>
              <a:gd name="connsiteX2" fmla="*/ 267883 w 956822"/>
              <a:gd name="connsiteY2" fmla="*/ 4256559 h 4375613"/>
              <a:gd name="connsiteX3" fmla="*/ 337334 w 956822"/>
              <a:gd name="connsiteY3" fmla="*/ 3919239 h 4375613"/>
              <a:gd name="connsiteX4" fmla="*/ 456393 w 956822"/>
              <a:gd name="connsiteY4" fmla="*/ 3175153 h 4375613"/>
              <a:gd name="connsiteX5" fmla="*/ 589971 w 956822"/>
              <a:gd name="connsiteY5" fmla="*/ 1915090 h 4375613"/>
              <a:gd name="connsiteX6" fmla="*/ 781020 w 956822"/>
              <a:gd name="connsiteY6" fmla="*/ 614575 h 4375613"/>
              <a:gd name="connsiteX7" fmla="*/ 879510 w 956822"/>
              <a:gd name="connsiteY7" fmla="*/ 263707 h 4375613"/>
              <a:gd name="connsiteX8" fmla="*/ 956822 w 956822"/>
              <a:gd name="connsiteY8" fmla="*/ 0 h 4375613"/>
              <a:gd name="connsiteX0" fmla="*/ 0 w 956822"/>
              <a:gd name="connsiteY0" fmla="*/ 4375613 h 4375613"/>
              <a:gd name="connsiteX1" fmla="*/ 188510 w 956822"/>
              <a:gd name="connsiteY1" fmla="*/ 4355770 h 4375613"/>
              <a:gd name="connsiteX2" fmla="*/ 267883 w 956822"/>
              <a:gd name="connsiteY2" fmla="*/ 4256559 h 4375613"/>
              <a:gd name="connsiteX3" fmla="*/ 337334 w 956822"/>
              <a:gd name="connsiteY3" fmla="*/ 3919239 h 4375613"/>
              <a:gd name="connsiteX4" fmla="*/ 456393 w 956822"/>
              <a:gd name="connsiteY4" fmla="*/ 3175153 h 4375613"/>
              <a:gd name="connsiteX5" fmla="*/ 589971 w 956822"/>
              <a:gd name="connsiteY5" fmla="*/ 1915090 h 4375613"/>
              <a:gd name="connsiteX6" fmla="*/ 687705 w 956822"/>
              <a:gd name="connsiteY6" fmla="*/ 1127032 h 4375613"/>
              <a:gd name="connsiteX7" fmla="*/ 879510 w 956822"/>
              <a:gd name="connsiteY7" fmla="*/ 263707 h 4375613"/>
              <a:gd name="connsiteX8" fmla="*/ 956822 w 956822"/>
              <a:gd name="connsiteY8" fmla="*/ 0 h 4375613"/>
              <a:gd name="connsiteX0" fmla="*/ 0 w 976263"/>
              <a:gd name="connsiteY0" fmla="*/ 4411262 h 4411262"/>
              <a:gd name="connsiteX1" fmla="*/ 188510 w 976263"/>
              <a:gd name="connsiteY1" fmla="*/ 4391419 h 4411262"/>
              <a:gd name="connsiteX2" fmla="*/ 267883 w 976263"/>
              <a:gd name="connsiteY2" fmla="*/ 4292208 h 4411262"/>
              <a:gd name="connsiteX3" fmla="*/ 337334 w 976263"/>
              <a:gd name="connsiteY3" fmla="*/ 3954888 h 4411262"/>
              <a:gd name="connsiteX4" fmla="*/ 456393 w 976263"/>
              <a:gd name="connsiteY4" fmla="*/ 3210802 h 4411262"/>
              <a:gd name="connsiteX5" fmla="*/ 589971 w 976263"/>
              <a:gd name="connsiteY5" fmla="*/ 1950739 h 4411262"/>
              <a:gd name="connsiteX6" fmla="*/ 687705 w 976263"/>
              <a:gd name="connsiteY6" fmla="*/ 1162681 h 4411262"/>
              <a:gd name="connsiteX7" fmla="*/ 879510 w 976263"/>
              <a:gd name="connsiteY7" fmla="*/ 299356 h 4411262"/>
              <a:gd name="connsiteX8" fmla="*/ 976263 w 976263"/>
              <a:gd name="connsiteY8" fmla="*/ 0 h 441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263" h="4411262">
                <a:moveTo>
                  <a:pt x="0" y="4411262"/>
                </a:moveTo>
                <a:cubicBezTo>
                  <a:pt x="71931" y="4411261"/>
                  <a:pt x="143863" y="4411261"/>
                  <a:pt x="188510" y="4391419"/>
                </a:cubicBezTo>
                <a:cubicBezTo>
                  <a:pt x="233157" y="4371577"/>
                  <a:pt x="243079" y="4364963"/>
                  <a:pt x="267883" y="4292208"/>
                </a:cubicBezTo>
                <a:cubicBezTo>
                  <a:pt x="292687" y="4219453"/>
                  <a:pt x="305916" y="4135122"/>
                  <a:pt x="337334" y="3954888"/>
                </a:cubicBezTo>
                <a:cubicBezTo>
                  <a:pt x="368752" y="3774654"/>
                  <a:pt x="414287" y="3544827"/>
                  <a:pt x="456393" y="3210802"/>
                </a:cubicBezTo>
                <a:cubicBezTo>
                  <a:pt x="498499" y="2876777"/>
                  <a:pt x="551419" y="2292092"/>
                  <a:pt x="589971" y="1950739"/>
                </a:cubicBezTo>
                <a:cubicBezTo>
                  <a:pt x="628523" y="1609386"/>
                  <a:pt x="648039" y="1439552"/>
                  <a:pt x="687705" y="1162681"/>
                </a:cubicBezTo>
                <a:cubicBezTo>
                  <a:pt x="727371" y="885810"/>
                  <a:pt x="850210" y="401785"/>
                  <a:pt x="879510" y="299356"/>
                </a:cubicBezTo>
                <a:cubicBezTo>
                  <a:pt x="908810" y="196927"/>
                  <a:pt x="954787" y="42310"/>
                  <a:pt x="976263" y="0"/>
                </a:cubicBezTo>
              </a:path>
            </a:pathLst>
          </a:custGeom>
          <a:ln>
            <a:solidFill>
              <a:srgbClr val="58FF67"/>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2794199" y="1552156"/>
            <a:ext cx="2543625" cy="4162431"/>
          </a:xfrm>
          <a:custGeom>
            <a:avLst/>
            <a:gdLst>
              <a:gd name="connsiteX0" fmla="*/ 0 w 3036011"/>
              <a:gd name="connsiteY0" fmla="*/ 0 h 2639028"/>
              <a:gd name="connsiteX1" fmla="*/ 287726 w 3036011"/>
              <a:gd name="connsiteY1" fmla="*/ 585348 h 2639028"/>
              <a:gd name="connsiteX2" fmla="*/ 664747 w 3036011"/>
              <a:gd name="connsiteY2" fmla="*/ 1230223 h 2639028"/>
              <a:gd name="connsiteX3" fmla="*/ 1012003 w 3036011"/>
              <a:gd name="connsiteY3" fmla="*/ 1686597 h 2639028"/>
              <a:gd name="connsiteX4" fmla="*/ 1478319 w 3036011"/>
              <a:gd name="connsiteY4" fmla="*/ 2103285 h 2639028"/>
              <a:gd name="connsiteX5" fmla="*/ 1984321 w 3036011"/>
              <a:gd name="connsiteY5" fmla="*/ 2381078 h 2639028"/>
              <a:gd name="connsiteX6" fmla="*/ 2490323 w 3036011"/>
              <a:gd name="connsiteY6" fmla="*/ 2539816 h 2639028"/>
              <a:gd name="connsiteX7" fmla="*/ 3036011 w 3036011"/>
              <a:gd name="connsiteY7" fmla="*/ 2639028 h 2639028"/>
              <a:gd name="connsiteX0" fmla="*/ 0 w 3036011"/>
              <a:gd name="connsiteY0" fmla="*/ 0 h 2639028"/>
              <a:gd name="connsiteX1" fmla="*/ 237015 w 3036011"/>
              <a:gd name="connsiteY1" fmla="*/ 585348 h 2639028"/>
              <a:gd name="connsiteX2" fmla="*/ 664747 w 3036011"/>
              <a:gd name="connsiteY2" fmla="*/ 1230223 h 2639028"/>
              <a:gd name="connsiteX3" fmla="*/ 1012003 w 3036011"/>
              <a:gd name="connsiteY3" fmla="*/ 1686597 h 2639028"/>
              <a:gd name="connsiteX4" fmla="*/ 1478319 w 3036011"/>
              <a:gd name="connsiteY4" fmla="*/ 2103285 h 2639028"/>
              <a:gd name="connsiteX5" fmla="*/ 1984321 w 3036011"/>
              <a:gd name="connsiteY5" fmla="*/ 2381078 h 2639028"/>
              <a:gd name="connsiteX6" fmla="*/ 2490323 w 3036011"/>
              <a:gd name="connsiteY6" fmla="*/ 2539816 h 2639028"/>
              <a:gd name="connsiteX7" fmla="*/ 3036011 w 3036011"/>
              <a:gd name="connsiteY7" fmla="*/ 2639028 h 2639028"/>
              <a:gd name="connsiteX0" fmla="*/ 0 w 3131799"/>
              <a:gd name="connsiteY0" fmla="*/ 0 h 2630562"/>
              <a:gd name="connsiteX1" fmla="*/ 332803 w 3131799"/>
              <a:gd name="connsiteY1" fmla="*/ 576882 h 2630562"/>
              <a:gd name="connsiteX2" fmla="*/ 760535 w 3131799"/>
              <a:gd name="connsiteY2" fmla="*/ 1221757 h 2630562"/>
              <a:gd name="connsiteX3" fmla="*/ 1107791 w 3131799"/>
              <a:gd name="connsiteY3" fmla="*/ 1678131 h 2630562"/>
              <a:gd name="connsiteX4" fmla="*/ 1574107 w 3131799"/>
              <a:gd name="connsiteY4" fmla="*/ 2094819 h 2630562"/>
              <a:gd name="connsiteX5" fmla="*/ 2080109 w 3131799"/>
              <a:gd name="connsiteY5" fmla="*/ 2372612 h 2630562"/>
              <a:gd name="connsiteX6" fmla="*/ 2586111 w 3131799"/>
              <a:gd name="connsiteY6" fmla="*/ 2531350 h 2630562"/>
              <a:gd name="connsiteX7" fmla="*/ 3131799 w 3131799"/>
              <a:gd name="connsiteY7" fmla="*/ 2630562 h 2630562"/>
              <a:gd name="connsiteX0" fmla="*/ 0 w 3131799"/>
              <a:gd name="connsiteY0" fmla="*/ 0 h 2630562"/>
              <a:gd name="connsiteX1" fmla="*/ 332803 w 3131799"/>
              <a:gd name="connsiteY1" fmla="*/ 576882 h 2630562"/>
              <a:gd name="connsiteX2" fmla="*/ 760535 w 3131799"/>
              <a:gd name="connsiteY2" fmla="*/ 1221757 h 2630562"/>
              <a:gd name="connsiteX3" fmla="*/ 1107791 w 3131799"/>
              <a:gd name="connsiteY3" fmla="*/ 1678131 h 2630562"/>
              <a:gd name="connsiteX4" fmla="*/ 1574107 w 3131799"/>
              <a:gd name="connsiteY4" fmla="*/ 2094819 h 2630562"/>
              <a:gd name="connsiteX5" fmla="*/ 2080109 w 3131799"/>
              <a:gd name="connsiteY5" fmla="*/ 2372612 h 2630562"/>
              <a:gd name="connsiteX6" fmla="*/ 2586111 w 3131799"/>
              <a:gd name="connsiteY6" fmla="*/ 2531350 h 2630562"/>
              <a:gd name="connsiteX7" fmla="*/ 3131799 w 3131799"/>
              <a:gd name="connsiteY7" fmla="*/ 2630562 h 2630562"/>
              <a:gd name="connsiteX0" fmla="*/ 0 w 3216318"/>
              <a:gd name="connsiteY0" fmla="*/ 0 h 2636206"/>
              <a:gd name="connsiteX1" fmla="*/ 417322 w 3216318"/>
              <a:gd name="connsiteY1" fmla="*/ 582526 h 2636206"/>
              <a:gd name="connsiteX2" fmla="*/ 845054 w 3216318"/>
              <a:gd name="connsiteY2" fmla="*/ 1227401 h 2636206"/>
              <a:gd name="connsiteX3" fmla="*/ 1192310 w 3216318"/>
              <a:gd name="connsiteY3" fmla="*/ 1683775 h 2636206"/>
              <a:gd name="connsiteX4" fmla="*/ 1658626 w 3216318"/>
              <a:gd name="connsiteY4" fmla="*/ 2100463 h 2636206"/>
              <a:gd name="connsiteX5" fmla="*/ 2164628 w 3216318"/>
              <a:gd name="connsiteY5" fmla="*/ 2378256 h 2636206"/>
              <a:gd name="connsiteX6" fmla="*/ 2670630 w 3216318"/>
              <a:gd name="connsiteY6" fmla="*/ 2536994 h 2636206"/>
              <a:gd name="connsiteX7" fmla="*/ 3216318 w 3216318"/>
              <a:gd name="connsiteY7" fmla="*/ 2636206 h 263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18" h="2636206">
                <a:moveTo>
                  <a:pt x="0" y="0"/>
                </a:moveTo>
                <a:cubicBezTo>
                  <a:pt x="127909" y="181688"/>
                  <a:pt x="276480" y="377959"/>
                  <a:pt x="417322" y="582526"/>
                </a:cubicBezTo>
                <a:cubicBezTo>
                  <a:pt x="558164" y="787093"/>
                  <a:pt x="715889" y="1043860"/>
                  <a:pt x="845054" y="1227401"/>
                </a:cubicBezTo>
                <a:cubicBezTo>
                  <a:pt x="974219" y="1410942"/>
                  <a:pt x="1056715" y="1538265"/>
                  <a:pt x="1192310" y="1683775"/>
                </a:cubicBezTo>
                <a:cubicBezTo>
                  <a:pt x="1327905" y="1829285"/>
                  <a:pt x="1496573" y="1984716"/>
                  <a:pt x="1658626" y="2100463"/>
                </a:cubicBezTo>
                <a:cubicBezTo>
                  <a:pt x="1820679" y="2216210"/>
                  <a:pt x="1995961" y="2305501"/>
                  <a:pt x="2164628" y="2378256"/>
                </a:cubicBezTo>
                <a:cubicBezTo>
                  <a:pt x="2333295" y="2451011"/>
                  <a:pt x="2495348" y="2494002"/>
                  <a:pt x="2670630" y="2536994"/>
                </a:cubicBezTo>
                <a:cubicBezTo>
                  <a:pt x="2845912" y="2579986"/>
                  <a:pt x="3216318" y="2636206"/>
                  <a:pt x="3216318" y="2636206"/>
                </a:cubicBezTo>
              </a:path>
            </a:pathLst>
          </a:custGeom>
          <a:ln>
            <a:solidFill>
              <a:srgbClr val="58FF67"/>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522855" y="1547701"/>
            <a:ext cx="3532540" cy="1631216"/>
          </a:xfrm>
          <a:prstGeom prst="rect">
            <a:avLst/>
          </a:prstGeom>
          <a:noFill/>
        </p:spPr>
        <p:txBody>
          <a:bodyPr wrap="square" rtlCol="0">
            <a:spAutoFit/>
          </a:bodyPr>
          <a:lstStyle/>
          <a:p>
            <a:pPr algn="r"/>
            <a:r>
              <a:rPr lang="it-IT" sz="2000" dirty="0">
                <a:solidFill>
                  <a:schemeClr val="bg1"/>
                </a:solidFill>
                <a:latin typeface="Oswald" pitchFamily="2" charset="77"/>
              </a:rPr>
              <a:t>A temperature sempre più alte, al diminuire della lunghezza d’onda della radiazione emessa, vi era una discrepanza coi dati sperimentali sempre più accentuata.</a:t>
            </a:r>
          </a:p>
        </p:txBody>
      </p:sp>
      <p:grpSp>
        <p:nvGrpSpPr>
          <p:cNvPr id="9" name="Group 8"/>
          <p:cNvGrpSpPr/>
          <p:nvPr/>
        </p:nvGrpSpPr>
        <p:grpSpPr>
          <a:xfrm>
            <a:off x="3213850" y="1905069"/>
            <a:ext cx="2040568" cy="1451483"/>
            <a:chOff x="3213850" y="1905069"/>
            <a:chExt cx="2040568" cy="1451483"/>
          </a:xfrm>
        </p:grpSpPr>
        <p:sp>
          <p:nvSpPr>
            <p:cNvPr id="2" name="TextBox 1"/>
            <p:cNvSpPr txBox="1"/>
            <p:nvPr/>
          </p:nvSpPr>
          <p:spPr>
            <a:xfrm>
              <a:off x="3213850" y="1905069"/>
              <a:ext cx="2040568" cy="646331"/>
            </a:xfrm>
            <a:prstGeom prst="rect">
              <a:avLst/>
            </a:prstGeom>
            <a:noFill/>
          </p:spPr>
          <p:txBody>
            <a:bodyPr wrap="none" rtlCol="0">
              <a:spAutoFit/>
            </a:bodyPr>
            <a:lstStyle/>
            <a:p>
              <a:pPr algn="ctr"/>
              <a:r>
                <a:rPr lang="en-US" b="1" dirty="0" err="1">
                  <a:solidFill>
                    <a:srgbClr val="0000FF"/>
                  </a:solidFill>
                </a:rPr>
                <a:t>Predizione</a:t>
              </a:r>
              <a:r>
                <a:rPr lang="en-US" b="1" dirty="0">
                  <a:solidFill>
                    <a:srgbClr val="0000FF"/>
                  </a:solidFill>
                </a:rPr>
                <a:t> </a:t>
              </a:r>
              <a:r>
                <a:rPr lang="en-US" b="1" dirty="0" err="1">
                  <a:solidFill>
                    <a:srgbClr val="0000FF"/>
                  </a:solidFill>
                </a:rPr>
                <a:t>modello</a:t>
              </a:r>
              <a:endParaRPr lang="en-US" b="1" dirty="0">
                <a:solidFill>
                  <a:srgbClr val="0000FF"/>
                </a:solidFill>
              </a:endParaRPr>
            </a:p>
            <a:p>
              <a:pPr algn="ctr"/>
              <a:r>
                <a:rPr lang="en-US" b="1" dirty="0" err="1">
                  <a:solidFill>
                    <a:srgbClr val="0000FF"/>
                  </a:solidFill>
                </a:rPr>
                <a:t>teorico</a:t>
              </a:r>
              <a:r>
                <a:rPr lang="en-US" b="1" dirty="0">
                  <a:solidFill>
                    <a:srgbClr val="0000FF"/>
                  </a:solidFill>
                </a:rPr>
                <a:t> di Wien</a:t>
              </a:r>
            </a:p>
          </p:txBody>
        </p:sp>
        <p:cxnSp>
          <p:nvCxnSpPr>
            <p:cNvPr id="8" name="Straight Arrow Connector 7"/>
            <p:cNvCxnSpPr>
              <a:stCxn id="2" idx="2"/>
            </p:cNvCxnSpPr>
            <p:nvPr/>
          </p:nvCxnSpPr>
          <p:spPr>
            <a:xfrm flipH="1">
              <a:off x="3416716" y="2551400"/>
              <a:ext cx="817418" cy="805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1" name="Freeform 10"/>
          <p:cNvSpPr/>
          <p:nvPr/>
        </p:nvSpPr>
        <p:spPr>
          <a:xfrm>
            <a:off x="1324662" y="5546283"/>
            <a:ext cx="4006829" cy="431714"/>
          </a:xfrm>
          <a:custGeom>
            <a:avLst/>
            <a:gdLst>
              <a:gd name="connsiteX0" fmla="*/ 0 w 4006829"/>
              <a:gd name="connsiteY0" fmla="*/ 418788 h 418788"/>
              <a:gd name="connsiteX1" fmla="*/ 273691 w 4006829"/>
              <a:gd name="connsiteY1" fmla="*/ 374993 h 418788"/>
              <a:gd name="connsiteX2" fmla="*/ 492643 w 4006829"/>
              <a:gd name="connsiteY2" fmla="*/ 243609 h 418788"/>
              <a:gd name="connsiteX3" fmla="*/ 722543 w 4006829"/>
              <a:gd name="connsiteY3" fmla="*/ 134122 h 418788"/>
              <a:gd name="connsiteX4" fmla="*/ 1040024 w 4006829"/>
              <a:gd name="connsiteY4" fmla="*/ 13686 h 418788"/>
              <a:gd name="connsiteX5" fmla="*/ 1313715 w 4006829"/>
              <a:gd name="connsiteY5" fmla="*/ 2737 h 418788"/>
              <a:gd name="connsiteX6" fmla="*/ 1674986 w 4006829"/>
              <a:gd name="connsiteY6" fmla="*/ 13686 h 418788"/>
              <a:gd name="connsiteX7" fmla="*/ 2014362 w 4006829"/>
              <a:gd name="connsiteY7" fmla="*/ 46532 h 418788"/>
              <a:gd name="connsiteX8" fmla="*/ 2386581 w 4006829"/>
              <a:gd name="connsiteY8" fmla="*/ 90327 h 418788"/>
              <a:gd name="connsiteX9" fmla="*/ 2802591 w 4006829"/>
              <a:gd name="connsiteY9" fmla="*/ 166968 h 418788"/>
              <a:gd name="connsiteX10" fmla="*/ 3141967 w 4006829"/>
              <a:gd name="connsiteY10" fmla="*/ 221711 h 418788"/>
              <a:gd name="connsiteX11" fmla="*/ 3481343 w 4006829"/>
              <a:gd name="connsiteY11" fmla="*/ 254558 h 418788"/>
              <a:gd name="connsiteX12" fmla="*/ 4006829 w 4006829"/>
              <a:gd name="connsiteY12" fmla="*/ 320250 h 418788"/>
              <a:gd name="connsiteX0" fmla="*/ 0 w 4006829"/>
              <a:gd name="connsiteY0" fmla="*/ 418788 h 418788"/>
              <a:gd name="connsiteX1" fmla="*/ 259924 w 4006829"/>
              <a:gd name="connsiteY1" fmla="*/ 368110 h 418788"/>
              <a:gd name="connsiteX2" fmla="*/ 492643 w 4006829"/>
              <a:gd name="connsiteY2" fmla="*/ 243609 h 418788"/>
              <a:gd name="connsiteX3" fmla="*/ 722543 w 4006829"/>
              <a:gd name="connsiteY3" fmla="*/ 134122 h 418788"/>
              <a:gd name="connsiteX4" fmla="*/ 1040024 w 4006829"/>
              <a:gd name="connsiteY4" fmla="*/ 13686 h 418788"/>
              <a:gd name="connsiteX5" fmla="*/ 1313715 w 4006829"/>
              <a:gd name="connsiteY5" fmla="*/ 2737 h 418788"/>
              <a:gd name="connsiteX6" fmla="*/ 1674986 w 4006829"/>
              <a:gd name="connsiteY6" fmla="*/ 13686 h 418788"/>
              <a:gd name="connsiteX7" fmla="*/ 2014362 w 4006829"/>
              <a:gd name="connsiteY7" fmla="*/ 46532 h 418788"/>
              <a:gd name="connsiteX8" fmla="*/ 2386581 w 4006829"/>
              <a:gd name="connsiteY8" fmla="*/ 90327 h 418788"/>
              <a:gd name="connsiteX9" fmla="*/ 2802591 w 4006829"/>
              <a:gd name="connsiteY9" fmla="*/ 166968 h 418788"/>
              <a:gd name="connsiteX10" fmla="*/ 3141967 w 4006829"/>
              <a:gd name="connsiteY10" fmla="*/ 221711 h 418788"/>
              <a:gd name="connsiteX11" fmla="*/ 3481343 w 4006829"/>
              <a:gd name="connsiteY11" fmla="*/ 254558 h 418788"/>
              <a:gd name="connsiteX12" fmla="*/ 4006829 w 4006829"/>
              <a:gd name="connsiteY12" fmla="*/ 320250 h 418788"/>
              <a:gd name="connsiteX0" fmla="*/ 0 w 4006829"/>
              <a:gd name="connsiteY0" fmla="*/ 416375 h 416375"/>
              <a:gd name="connsiteX1" fmla="*/ 259924 w 4006829"/>
              <a:gd name="connsiteY1" fmla="*/ 365697 h 416375"/>
              <a:gd name="connsiteX2" fmla="*/ 492643 w 4006829"/>
              <a:gd name="connsiteY2" fmla="*/ 241196 h 416375"/>
              <a:gd name="connsiteX3" fmla="*/ 722543 w 4006829"/>
              <a:gd name="connsiteY3" fmla="*/ 131709 h 416375"/>
              <a:gd name="connsiteX4" fmla="*/ 1019373 w 4006829"/>
              <a:gd name="connsiteY4" fmla="*/ 21598 h 416375"/>
              <a:gd name="connsiteX5" fmla="*/ 1313715 w 4006829"/>
              <a:gd name="connsiteY5" fmla="*/ 324 h 416375"/>
              <a:gd name="connsiteX6" fmla="*/ 1674986 w 4006829"/>
              <a:gd name="connsiteY6" fmla="*/ 11273 h 416375"/>
              <a:gd name="connsiteX7" fmla="*/ 2014362 w 4006829"/>
              <a:gd name="connsiteY7" fmla="*/ 44119 h 416375"/>
              <a:gd name="connsiteX8" fmla="*/ 2386581 w 4006829"/>
              <a:gd name="connsiteY8" fmla="*/ 87914 h 416375"/>
              <a:gd name="connsiteX9" fmla="*/ 2802591 w 4006829"/>
              <a:gd name="connsiteY9" fmla="*/ 164555 h 416375"/>
              <a:gd name="connsiteX10" fmla="*/ 3141967 w 4006829"/>
              <a:gd name="connsiteY10" fmla="*/ 219298 h 416375"/>
              <a:gd name="connsiteX11" fmla="*/ 3481343 w 4006829"/>
              <a:gd name="connsiteY11" fmla="*/ 252145 h 416375"/>
              <a:gd name="connsiteX12" fmla="*/ 4006829 w 4006829"/>
              <a:gd name="connsiteY12" fmla="*/ 317837 h 416375"/>
              <a:gd name="connsiteX0" fmla="*/ 0 w 4006829"/>
              <a:gd name="connsiteY0" fmla="*/ 429940 h 429940"/>
              <a:gd name="connsiteX1" fmla="*/ 259924 w 4006829"/>
              <a:gd name="connsiteY1" fmla="*/ 379262 h 429940"/>
              <a:gd name="connsiteX2" fmla="*/ 492643 w 4006829"/>
              <a:gd name="connsiteY2" fmla="*/ 254761 h 429940"/>
              <a:gd name="connsiteX3" fmla="*/ 722543 w 4006829"/>
              <a:gd name="connsiteY3" fmla="*/ 145274 h 429940"/>
              <a:gd name="connsiteX4" fmla="*/ 1019373 w 4006829"/>
              <a:gd name="connsiteY4" fmla="*/ 35163 h 429940"/>
              <a:gd name="connsiteX5" fmla="*/ 1313715 w 4006829"/>
              <a:gd name="connsiteY5" fmla="*/ 122 h 429940"/>
              <a:gd name="connsiteX6" fmla="*/ 1674986 w 4006829"/>
              <a:gd name="connsiteY6" fmla="*/ 24838 h 429940"/>
              <a:gd name="connsiteX7" fmla="*/ 2014362 w 4006829"/>
              <a:gd name="connsiteY7" fmla="*/ 57684 h 429940"/>
              <a:gd name="connsiteX8" fmla="*/ 2386581 w 4006829"/>
              <a:gd name="connsiteY8" fmla="*/ 101479 h 429940"/>
              <a:gd name="connsiteX9" fmla="*/ 2802591 w 4006829"/>
              <a:gd name="connsiteY9" fmla="*/ 178120 h 429940"/>
              <a:gd name="connsiteX10" fmla="*/ 3141967 w 4006829"/>
              <a:gd name="connsiteY10" fmla="*/ 232863 h 429940"/>
              <a:gd name="connsiteX11" fmla="*/ 3481343 w 4006829"/>
              <a:gd name="connsiteY11" fmla="*/ 265710 h 429940"/>
              <a:gd name="connsiteX12" fmla="*/ 4006829 w 4006829"/>
              <a:gd name="connsiteY12" fmla="*/ 331402 h 429940"/>
              <a:gd name="connsiteX0" fmla="*/ 0 w 4006829"/>
              <a:gd name="connsiteY0" fmla="*/ 432045 h 432045"/>
              <a:gd name="connsiteX1" fmla="*/ 259924 w 4006829"/>
              <a:gd name="connsiteY1" fmla="*/ 381367 h 432045"/>
              <a:gd name="connsiteX2" fmla="*/ 492643 w 4006829"/>
              <a:gd name="connsiteY2" fmla="*/ 256866 h 432045"/>
              <a:gd name="connsiteX3" fmla="*/ 722543 w 4006829"/>
              <a:gd name="connsiteY3" fmla="*/ 147379 h 432045"/>
              <a:gd name="connsiteX4" fmla="*/ 1019373 w 4006829"/>
              <a:gd name="connsiteY4" fmla="*/ 37268 h 432045"/>
              <a:gd name="connsiteX5" fmla="*/ 1313715 w 4006829"/>
              <a:gd name="connsiteY5" fmla="*/ 2227 h 432045"/>
              <a:gd name="connsiteX6" fmla="*/ 1685312 w 4006829"/>
              <a:gd name="connsiteY6" fmla="*/ 9735 h 432045"/>
              <a:gd name="connsiteX7" fmla="*/ 2014362 w 4006829"/>
              <a:gd name="connsiteY7" fmla="*/ 59789 h 432045"/>
              <a:gd name="connsiteX8" fmla="*/ 2386581 w 4006829"/>
              <a:gd name="connsiteY8" fmla="*/ 103584 h 432045"/>
              <a:gd name="connsiteX9" fmla="*/ 2802591 w 4006829"/>
              <a:gd name="connsiteY9" fmla="*/ 180225 h 432045"/>
              <a:gd name="connsiteX10" fmla="*/ 3141967 w 4006829"/>
              <a:gd name="connsiteY10" fmla="*/ 234968 h 432045"/>
              <a:gd name="connsiteX11" fmla="*/ 3481343 w 4006829"/>
              <a:gd name="connsiteY11" fmla="*/ 267815 h 432045"/>
              <a:gd name="connsiteX12" fmla="*/ 4006829 w 4006829"/>
              <a:gd name="connsiteY12" fmla="*/ 333507 h 432045"/>
              <a:gd name="connsiteX0" fmla="*/ 0 w 4006829"/>
              <a:gd name="connsiteY0" fmla="*/ 431714 h 431714"/>
              <a:gd name="connsiteX1" fmla="*/ 259924 w 4006829"/>
              <a:gd name="connsiteY1" fmla="*/ 381036 h 431714"/>
              <a:gd name="connsiteX2" fmla="*/ 492643 w 4006829"/>
              <a:gd name="connsiteY2" fmla="*/ 256535 h 431714"/>
              <a:gd name="connsiteX3" fmla="*/ 722543 w 4006829"/>
              <a:gd name="connsiteY3" fmla="*/ 147048 h 431714"/>
              <a:gd name="connsiteX4" fmla="*/ 1019373 w 4006829"/>
              <a:gd name="connsiteY4" fmla="*/ 36937 h 431714"/>
              <a:gd name="connsiteX5" fmla="*/ 1313715 w 4006829"/>
              <a:gd name="connsiteY5" fmla="*/ 1896 h 431714"/>
              <a:gd name="connsiteX6" fmla="*/ 1685312 w 4006829"/>
              <a:gd name="connsiteY6" fmla="*/ 9404 h 431714"/>
              <a:gd name="connsiteX7" fmla="*/ 2028129 w 4006829"/>
              <a:gd name="connsiteY7" fmla="*/ 49133 h 431714"/>
              <a:gd name="connsiteX8" fmla="*/ 2386581 w 4006829"/>
              <a:gd name="connsiteY8" fmla="*/ 103253 h 431714"/>
              <a:gd name="connsiteX9" fmla="*/ 2802591 w 4006829"/>
              <a:gd name="connsiteY9" fmla="*/ 179894 h 431714"/>
              <a:gd name="connsiteX10" fmla="*/ 3141967 w 4006829"/>
              <a:gd name="connsiteY10" fmla="*/ 234637 h 431714"/>
              <a:gd name="connsiteX11" fmla="*/ 3481343 w 4006829"/>
              <a:gd name="connsiteY11" fmla="*/ 267484 h 431714"/>
              <a:gd name="connsiteX12" fmla="*/ 4006829 w 4006829"/>
              <a:gd name="connsiteY12" fmla="*/ 333176 h 4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6829" h="431714">
                <a:moveTo>
                  <a:pt x="0" y="431714"/>
                </a:moveTo>
                <a:cubicBezTo>
                  <a:pt x="95792" y="424414"/>
                  <a:pt x="177817" y="410232"/>
                  <a:pt x="259924" y="381036"/>
                </a:cubicBezTo>
                <a:cubicBezTo>
                  <a:pt x="342031" y="351839"/>
                  <a:pt x="415540" y="295533"/>
                  <a:pt x="492643" y="256535"/>
                </a:cubicBezTo>
                <a:cubicBezTo>
                  <a:pt x="569746" y="217537"/>
                  <a:pt x="634755" y="183648"/>
                  <a:pt x="722543" y="147048"/>
                </a:cubicBezTo>
                <a:cubicBezTo>
                  <a:pt x="810331" y="110448"/>
                  <a:pt x="920844" y="61129"/>
                  <a:pt x="1019373" y="36937"/>
                </a:cubicBezTo>
                <a:cubicBezTo>
                  <a:pt x="1117902" y="12745"/>
                  <a:pt x="1202725" y="6485"/>
                  <a:pt x="1313715" y="1896"/>
                </a:cubicBezTo>
                <a:cubicBezTo>
                  <a:pt x="1424705" y="-2693"/>
                  <a:pt x="1566243" y="1531"/>
                  <a:pt x="1685312" y="9404"/>
                </a:cubicBezTo>
                <a:cubicBezTo>
                  <a:pt x="1804381" y="17277"/>
                  <a:pt x="1911251" y="33491"/>
                  <a:pt x="2028129" y="49133"/>
                </a:cubicBezTo>
                <a:cubicBezTo>
                  <a:pt x="2145007" y="64775"/>
                  <a:pt x="2257504" y="81460"/>
                  <a:pt x="2386581" y="103253"/>
                </a:cubicBezTo>
                <a:cubicBezTo>
                  <a:pt x="2515658" y="125047"/>
                  <a:pt x="2676693" y="157997"/>
                  <a:pt x="2802591" y="179894"/>
                </a:cubicBezTo>
                <a:cubicBezTo>
                  <a:pt x="2928489" y="201791"/>
                  <a:pt x="3028842" y="220039"/>
                  <a:pt x="3141967" y="234637"/>
                </a:cubicBezTo>
                <a:cubicBezTo>
                  <a:pt x="3255092" y="249235"/>
                  <a:pt x="3337199" y="251061"/>
                  <a:pt x="3481343" y="267484"/>
                </a:cubicBezTo>
                <a:cubicBezTo>
                  <a:pt x="3625487" y="283907"/>
                  <a:pt x="4006829" y="333176"/>
                  <a:pt x="4006829" y="333176"/>
                </a:cubicBezTo>
              </a:path>
            </a:pathLst>
          </a:custGeom>
          <a:ln>
            <a:solidFill>
              <a:srgbClr val="AD651D"/>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239694" y="5146794"/>
            <a:ext cx="4091996" cy="830489"/>
          </a:xfrm>
          <a:custGeom>
            <a:avLst/>
            <a:gdLst>
              <a:gd name="connsiteX0" fmla="*/ 0 w 4091996"/>
              <a:gd name="connsiteY0" fmla="*/ 830489 h 830489"/>
              <a:gd name="connsiteX1" fmla="*/ 161261 w 4091996"/>
              <a:gd name="connsiteY1" fmla="*/ 759931 h 830489"/>
              <a:gd name="connsiteX2" fmla="*/ 352758 w 4091996"/>
              <a:gd name="connsiteY2" fmla="*/ 598655 h 830489"/>
              <a:gd name="connsiteX3" fmla="*/ 584571 w 4091996"/>
              <a:gd name="connsiteY3" fmla="*/ 316423 h 830489"/>
              <a:gd name="connsiteX4" fmla="*/ 846620 w 4091996"/>
              <a:gd name="connsiteY4" fmla="*/ 94668 h 830489"/>
              <a:gd name="connsiteX5" fmla="*/ 1118747 w 4091996"/>
              <a:gd name="connsiteY5" fmla="*/ 3951 h 830489"/>
              <a:gd name="connsiteX6" fmla="*/ 1441269 w 4091996"/>
              <a:gd name="connsiteY6" fmla="*/ 24110 h 830489"/>
              <a:gd name="connsiteX7" fmla="*/ 1804106 w 4091996"/>
              <a:gd name="connsiteY7" fmla="*/ 94668 h 830489"/>
              <a:gd name="connsiteX8" fmla="*/ 2257653 w 4091996"/>
              <a:gd name="connsiteY8" fmla="*/ 235785 h 830489"/>
              <a:gd name="connsiteX9" fmla="*/ 2670884 w 4091996"/>
              <a:gd name="connsiteY9" fmla="*/ 397060 h 830489"/>
              <a:gd name="connsiteX10" fmla="*/ 3154667 w 4091996"/>
              <a:gd name="connsiteY10" fmla="*/ 528097 h 830489"/>
              <a:gd name="connsiteX11" fmla="*/ 3497347 w 4091996"/>
              <a:gd name="connsiteY11" fmla="*/ 598655 h 830489"/>
              <a:gd name="connsiteX12" fmla="*/ 3960972 w 4091996"/>
              <a:gd name="connsiteY12" fmla="*/ 679293 h 830489"/>
              <a:gd name="connsiteX13" fmla="*/ 4091996 w 4091996"/>
              <a:gd name="connsiteY13" fmla="*/ 699453 h 8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1996" h="830489">
                <a:moveTo>
                  <a:pt x="0" y="830489"/>
                </a:moveTo>
                <a:cubicBezTo>
                  <a:pt x="51234" y="814529"/>
                  <a:pt x="102468" y="798570"/>
                  <a:pt x="161261" y="759931"/>
                </a:cubicBezTo>
                <a:cubicBezTo>
                  <a:pt x="220054" y="721292"/>
                  <a:pt x="282206" y="672573"/>
                  <a:pt x="352758" y="598655"/>
                </a:cubicBezTo>
                <a:cubicBezTo>
                  <a:pt x="423310" y="524737"/>
                  <a:pt x="502261" y="400421"/>
                  <a:pt x="584571" y="316423"/>
                </a:cubicBezTo>
                <a:cubicBezTo>
                  <a:pt x="666881" y="232425"/>
                  <a:pt x="757591" y="146747"/>
                  <a:pt x="846620" y="94668"/>
                </a:cubicBezTo>
                <a:cubicBezTo>
                  <a:pt x="935649" y="42589"/>
                  <a:pt x="1019639" y="15711"/>
                  <a:pt x="1118747" y="3951"/>
                </a:cubicBezTo>
                <a:cubicBezTo>
                  <a:pt x="1217855" y="-7809"/>
                  <a:pt x="1327043" y="8990"/>
                  <a:pt x="1441269" y="24110"/>
                </a:cubicBezTo>
                <a:cubicBezTo>
                  <a:pt x="1555496" y="39229"/>
                  <a:pt x="1668042" y="59389"/>
                  <a:pt x="1804106" y="94668"/>
                </a:cubicBezTo>
                <a:cubicBezTo>
                  <a:pt x="1940170" y="129947"/>
                  <a:pt x="2113190" y="185386"/>
                  <a:pt x="2257653" y="235785"/>
                </a:cubicBezTo>
                <a:cubicBezTo>
                  <a:pt x="2402116" y="286184"/>
                  <a:pt x="2521382" y="348341"/>
                  <a:pt x="2670884" y="397060"/>
                </a:cubicBezTo>
                <a:cubicBezTo>
                  <a:pt x="2820386" y="445779"/>
                  <a:pt x="3016923" y="494498"/>
                  <a:pt x="3154667" y="528097"/>
                </a:cubicBezTo>
                <a:cubicBezTo>
                  <a:pt x="3292411" y="561696"/>
                  <a:pt x="3362963" y="573456"/>
                  <a:pt x="3497347" y="598655"/>
                </a:cubicBezTo>
                <a:cubicBezTo>
                  <a:pt x="3631731" y="623854"/>
                  <a:pt x="3861864" y="662493"/>
                  <a:pt x="3960972" y="679293"/>
                </a:cubicBezTo>
                <a:cubicBezTo>
                  <a:pt x="4060080" y="696093"/>
                  <a:pt x="4091996" y="699453"/>
                  <a:pt x="4091996" y="699453"/>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5522855" y="3720435"/>
            <a:ext cx="3532540" cy="1938992"/>
          </a:xfrm>
          <a:prstGeom prst="rect">
            <a:avLst/>
          </a:prstGeom>
          <a:noFill/>
        </p:spPr>
        <p:txBody>
          <a:bodyPr wrap="square" rtlCol="0">
            <a:spAutoFit/>
          </a:bodyPr>
          <a:lstStyle/>
          <a:p>
            <a:pPr algn="r"/>
            <a:r>
              <a:rPr lang="it-IT" sz="2000" dirty="0">
                <a:solidFill>
                  <a:schemeClr val="bg1"/>
                </a:solidFill>
                <a:latin typeface="Oswald" pitchFamily="2" charset="77"/>
              </a:rPr>
              <a:t>Questo era il primo indizio che il modello adottato da Wien per formulare la sua equazione fosse sempre più inadeguato a spiegare il comportamento della curva al crescere della temperatura.</a:t>
            </a:r>
          </a:p>
        </p:txBody>
      </p:sp>
      <p:sp>
        <p:nvSpPr>
          <p:cNvPr id="13" name="Freeform 12"/>
          <p:cNvSpPr/>
          <p:nvPr/>
        </p:nvSpPr>
        <p:spPr>
          <a:xfrm>
            <a:off x="1098591" y="4488218"/>
            <a:ext cx="4011292" cy="1478985"/>
          </a:xfrm>
          <a:custGeom>
            <a:avLst/>
            <a:gdLst>
              <a:gd name="connsiteX0" fmla="*/ 0 w 4212943"/>
              <a:gd name="connsiteY0" fmla="*/ 1509463 h 1509463"/>
              <a:gd name="connsiteX1" fmla="*/ 161261 w 4212943"/>
              <a:gd name="connsiteY1" fmla="*/ 1479224 h 1509463"/>
              <a:gd name="connsiteX2" fmla="*/ 262049 w 4212943"/>
              <a:gd name="connsiteY2" fmla="*/ 1378427 h 1509463"/>
              <a:gd name="connsiteX3" fmla="*/ 372916 w 4212943"/>
              <a:gd name="connsiteY3" fmla="*/ 1176832 h 1509463"/>
              <a:gd name="connsiteX4" fmla="*/ 503941 w 4212943"/>
              <a:gd name="connsiteY4" fmla="*/ 844201 h 1509463"/>
              <a:gd name="connsiteX5" fmla="*/ 655123 w 4212943"/>
              <a:gd name="connsiteY5" fmla="*/ 501490 h 1509463"/>
              <a:gd name="connsiteX6" fmla="*/ 796226 w 4212943"/>
              <a:gd name="connsiteY6" fmla="*/ 239417 h 1509463"/>
              <a:gd name="connsiteX7" fmla="*/ 997802 w 4212943"/>
              <a:gd name="connsiteY7" fmla="*/ 57981 h 1509463"/>
              <a:gd name="connsiteX8" fmla="*/ 1199379 w 4212943"/>
              <a:gd name="connsiteY8" fmla="*/ 7583 h 1509463"/>
              <a:gd name="connsiteX9" fmla="*/ 1481585 w 4212943"/>
              <a:gd name="connsiteY9" fmla="*/ 27742 h 1509463"/>
              <a:gd name="connsiteX10" fmla="*/ 1824265 w 4212943"/>
              <a:gd name="connsiteY10" fmla="*/ 259576 h 1509463"/>
              <a:gd name="connsiteX11" fmla="*/ 2297969 w 4212943"/>
              <a:gd name="connsiteY11" fmla="*/ 622447 h 1509463"/>
              <a:gd name="connsiteX12" fmla="*/ 2560018 w 4212943"/>
              <a:gd name="connsiteY12" fmla="*/ 793802 h 1509463"/>
              <a:gd name="connsiteX13" fmla="*/ 3436874 w 4212943"/>
              <a:gd name="connsiteY13" fmla="*/ 1186912 h 1509463"/>
              <a:gd name="connsiteX14" fmla="*/ 4212943 w 4212943"/>
              <a:gd name="connsiteY14" fmla="*/ 1317948 h 1509463"/>
              <a:gd name="connsiteX0" fmla="*/ 0 w 4212943"/>
              <a:gd name="connsiteY0" fmla="*/ 1509463 h 1509463"/>
              <a:gd name="connsiteX1" fmla="*/ 161261 w 4212943"/>
              <a:gd name="connsiteY1" fmla="*/ 1479224 h 1509463"/>
              <a:gd name="connsiteX2" fmla="*/ 262049 w 4212943"/>
              <a:gd name="connsiteY2" fmla="*/ 1378427 h 1509463"/>
              <a:gd name="connsiteX3" fmla="*/ 372916 w 4212943"/>
              <a:gd name="connsiteY3" fmla="*/ 1176832 h 1509463"/>
              <a:gd name="connsiteX4" fmla="*/ 503941 w 4212943"/>
              <a:gd name="connsiteY4" fmla="*/ 844201 h 1509463"/>
              <a:gd name="connsiteX5" fmla="*/ 644421 w 4212943"/>
              <a:gd name="connsiteY5" fmla="*/ 497922 h 1509463"/>
              <a:gd name="connsiteX6" fmla="*/ 796226 w 4212943"/>
              <a:gd name="connsiteY6" fmla="*/ 239417 h 1509463"/>
              <a:gd name="connsiteX7" fmla="*/ 997802 w 4212943"/>
              <a:gd name="connsiteY7" fmla="*/ 57981 h 1509463"/>
              <a:gd name="connsiteX8" fmla="*/ 1199379 w 4212943"/>
              <a:gd name="connsiteY8" fmla="*/ 7583 h 1509463"/>
              <a:gd name="connsiteX9" fmla="*/ 1481585 w 4212943"/>
              <a:gd name="connsiteY9" fmla="*/ 27742 h 1509463"/>
              <a:gd name="connsiteX10" fmla="*/ 1824265 w 4212943"/>
              <a:gd name="connsiteY10" fmla="*/ 259576 h 1509463"/>
              <a:gd name="connsiteX11" fmla="*/ 2297969 w 4212943"/>
              <a:gd name="connsiteY11" fmla="*/ 622447 h 1509463"/>
              <a:gd name="connsiteX12" fmla="*/ 2560018 w 4212943"/>
              <a:gd name="connsiteY12" fmla="*/ 793802 h 1509463"/>
              <a:gd name="connsiteX13" fmla="*/ 3436874 w 4212943"/>
              <a:gd name="connsiteY13" fmla="*/ 1186912 h 1509463"/>
              <a:gd name="connsiteX14" fmla="*/ 4212943 w 4212943"/>
              <a:gd name="connsiteY14" fmla="*/ 1317948 h 1509463"/>
              <a:gd name="connsiteX0" fmla="*/ 0 w 4212943"/>
              <a:gd name="connsiteY0" fmla="*/ 1514023 h 1514023"/>
              <a:gd name="connsiteX1" fmla="*/ 161261 w 4212943"/>
              <a:gd name="connsiteY1" fmla="*/ 1483784 h 1514023"/>
              <a:gd name="connsiteX2" fmla="*/ 262049 w 4212943"/>
              <a:gd name="connsiteY2" fmla="*/ 1382987 h 1514023"/>
              <a:gd name="connsiteX3" fmla="*/ 372916 w 4212943"/>
              <a:gd name="connsiteY3" fmla="*/ 1181392 h 1514023"/>
              <a:gd name="connsiteX4" fmla="*/ 503941 w 4212943"/>
              <a:gd name="connsiteY4" fmla="*/ 848761 h 1514023"/>
              <a:gd name="connsiteX5" fmla="*/ 644421 w 4212943"/>
              <a:gd name="connsiteY5" fmla="*/ 502482 h 1514023"/>
              <a:gd name="connsiteX6" fmla="*/ 796226 w 4212943"/>
              <a:gd name="connsiteY6" fmla="*/ 243977 h 1514023"/>
              <a:gd name="connsiteX7" fmla="*/ 997802 w 4212943"/>
              <a:gd name="connsiteY7" fmla="*/ 62541 h 1514023"/>
              <a:gd name="connsiteX8" fmla="*/ 1227918 w 4212943"/>
              <a:gd name="connsiteY8" fmla="*/ 5008 h 1514023"/>
              <a:gd name="connsiteX9" fmla="*/ 1481585 w 4212943"/>
              <a:gd name="connsiteY9" fmla="*/ 32302 h 1514023"/>
              <a:gd name="connsiteX10" fmla="*/ 1824265 w 4212943"/>
              <a:gd name="connsiteY10" fmla="*/ 264136 h 1514023"/>
              <a:gd name="connsiteX11" fmla="*/ 2297969 w 4212943"/>
              <a:gd name="connsiteY11" fmla="*/ 627007 h 1514023"/>
              <a:gd name="connsiteX12" fmla="*/ 2560018 w 4212943"/>
              <a:gd name="connsiteY12" fmla="*/ 798362 h 1514023"/>
              <a:gd name="connsiteX13" fmla="*/ 3436874 w 4212943"/>
              <a:gd name="connsiteY13" fmla="*/ 1191472 h 1514023"/>
              <a:gd name="connsiteX14" fmla="*/ 4212943 w 4212943"/>
              <a:gd name="connsiteY14" fmla="*/ 1322508 h 1514023"/>
              <a:gd name="connsiteX0" fmla="*/ 0 w 4212943"/>
              <a:gd name="connsiteY0" fmla="*/ 1513684 h 1513684"/>
              <a:gd name="connsiteX1" fmla="*/ 161261 w 4212943"/>
              <a:gd name="connsiteY1" fmla="*/ 1483445 h 1513684"/>
              <a:gd name="connsiteX2" fmla="*/ 262049 w 4212943"/>
              <a:gd name="connsiteY2" fmla="*/ 1382648 h 1513684"/>
              <a:gd name="connsiteX3" fmla="*/ 372916 w 4212943"/>
              <a:gd name="connsiteY3" fmla="*/ 1181053 h 1513684"/>
              <a:gd name="connsiteX4" fmla="*/ 503941 w 4212943"/>
              <a:gd name="connsiteY4" fmla="*/ 848422 h 1513684"/>
              <a:gd name="connsiteX5" fmla="*/ 644421 w 4212943"/>
              <a:gd name="connsiteY5" fmla="*/ 502143 h 1513684"/>
              <a:gd name="connsiteX6" fmla="*/ 796226 w 4212943"/>
              <a:gd name="connsiteY6" fmla="*/ 243638 h 1513684"/>
              <a:gd name="connsiteX7" fmla="*/ 997802 w 4212943"/>
              <a:gd name="connsiteY7" fmla="*/ 62202 h 1513684"/>
              <a:gd name="connsiteX8" fmla="*/ 1227918 w 4212943"/>
              <a:gd name="connsiteY8" fmla="*/ 4669 h 1513684"/>
              <a:gd name="connsiteX9" fmla="*/ 1481585 w 4212943"/>
              <a:gd name="connsiteY9" fmla="*/ 31963 h 1513684"/>
              <a:gd name="connsiteX10" fmla="*/ 1852804 w 4212943"/>
              <a:gd name="connsiteY10" fmla="*/ 256663 h 1513684"/>
              <a:gd name="connsiteX11" fmla="*/ 2297969 w 4212943"/>
              <a:gd name="connsiteY11" fmla="*/ 626668 h 1513684"/>
              <a:gd name="connsiteX12" fmla="*/ 2560018 w 4212943"/>
              <a:gd name="connsiteY12" fmla="*/ 798023 h 1513684"/>
              <a:gd name="connsiteX13" fmla="*/ 3436874 w 4212943"/>
              <a:gd name="connsiteY13" fmla="*/ 1191133 h 1513684"/>
              <a:gd name="connsiteX14" fmla="*/ 4212943 w 4212943"/>
              <a:gd name="connsiteY14" fmla="*/ 1322169 h 1513684"/>
              <a:gd name="connsiteX0" fmla="*/ 0 w 4212943"/>
              <a:gd name="connsiteY0" fmla="*/ 1513684 h 1513684"/>
              <a:gd name="connsiteX1" fmla="*/ 161261 w 4212943"/>
              <a:gd name="connsiteY1" fmla="*/ 1483445 h 1513684"/>
              <a:gd name="connsiteX2" fmla="*/ 262049 w 4212943"/>
              <a:gd name="connsiteY2" fmla="*/ 1382648 h 1513684"/>
              <a:gd name="connsiteX3" fmla="*/ 372916 w 4212943"/>
              <a:gd name="connsiteY3" fmla="*/ 1181053 h 1513684"/>
              <a:gd name="connsiteX4" fmla="*/ 503941 w 4212943"/>
              <a:gd name="connsiteY4" fmla="*/ 848422 h 1513684"/>
              <a:gd name="connsiteX5" fmla="*/ 644421 w 4212943"/>
              <a:gd name="connsiteY5" fmla="*/ 502143 h 1513684"/>
              <a:gd name="connsiteX6" fmla="*/ 796226 w 4212943"/>
              <a:gd name="connsiteY6" fmla="*/ 243638 h 1513684"/>
              <a:gd name="connsiteX7" fmla="*/ 997802 w 4212943"/>
              <a:gd name="connsiteY7" fmla="*/ 62202 h 1513684"/>
              <a:gd name="connsiteX8" fmla="*/ 1227918 w 4212943"/>
              <a:gd name="connsiteY8" fmla="*/ 4669 h 1513684"/>
              <a:gd name="connsiteX9" fmla="*/ 1481585 w 4212943"/>
              <a:gd name="connsiteY9" fmla="*/ 31963 h 1513684"/>
              <a:gd name="connsiteX10" fmla="*/ 1852804 w 4212943"/>
              <a:gd name="connsiteY10" fmla="*/ 256663 h 1513684"/>
              <a:gd name="connsiteX11" fmla="*/ 2347912 w 4212943"/>
              <a:gd name="connsiteY11" fmla="*/ 612398 h 1513684"/>
              <a:gd name="connsiteX12" fmla="*/ 2560018 w 4212943"/>
              <a:gd name="connsiteY12" fmla="*/ 798023 h 1513684"/>
              <a:gd name="connsiteX13" fmla="*/ 3436874 w 4212943"/>
              <a:gd name="connsiteY13" fmla="*/ 1191133 h 1513684"/>
              <a:gd name="connsiteX14" fmla="*/ 4212943 w 4212943"/>
              <a:gd name="connsiteY14" fmla="*/ 1322169 h 1513684"/>
              <a:gd name="connsiteX0" fmla="*/ 0 w 4212943"/>
              <a:gd name="connsiteY0" fmla="*/ 1513684 h 1513684"/>
              <a:gd name="connsiteX1" fmla="*/ 161261 w 4212943"/>
              <a:gd name="connsiteY1" fmla="*/ 1483445 h 1513684"/>
              <a:gd name="connsiteX2" fmla="*/ 262049 w 4212943"/>
              <a:gd name="connsiteY2" fmla="*/ 1382648 h 1513684"/>
              <a:gd name="connsiteX3" fmla="*/ 372916 w 4212943"/>
              <a:gd name="connsiteY3" fmla="*/ 1181053 h 1513684"/>
              <a:gd name="connsiteX4" fmla="*/ 503941 w 4212943"/>
              <a:gd name="connsiteY4" fmla="*/ 848422 h 1513684"/>
              <a:gd name="connsiteX5" fmla="*/ 644421 w 4212943"/>
              <a:gd name="connsiteY5" fmla="*/ 502143 h 1513684"/>
              <a:gd name="connsiteX6" fmla="*/ 796226 w 4212943"/>
              <a:gd name="connsiteY6" fmla="*/ 243638 h 1513684"/>
              <a:gd name="connsiteX7" fmla="*/ 997802 w 4212943"/>
              <a:gd name="connsiteY7" fmla="*/ 62202 h 1513684"/>
              <a:gd name="connsiteX8" fmla="*/ 1227918 w 4212943"/>
              <a:gd name="connsiteY8" fmla="*/ 4669 h 1513684"/>
              <a:gd name="connsiteX9" fmla="*/ 1481585 w 4212943"/>
              <a:gd name="connsiteY9" fmla="*/ 31963 h 1513684"/>
              <a:gd name="connsiteX10" fmla="*/ 1852804 w 4212943"/>
              <a:gd name="connsiteY10" fmla="*/ 256663 h 1513684"/>
              <a:gd name="connsiteX11" fmla="*/ 2347912 w 4212943"/>
              <a:gd name="connsiteY11" fmla="*/ 612398 h 1513684"/>
              <a:gd name="connsiteX12" fmla="*/ 2631365 w 4212943"/>
              <a:gd name="connsiteY12" fmla="*/ 787321 h 1513684"/>
              <a:gd name="connsiteX13" fmla="*/ 3436874 w 4212943"/>
              <a:gd name="connsiteY13" fmla="*/ 1191133 h 1513684"/>
              <a:gd name="connsiteX14" fmla="*/ 4212943 w 4212943"/>
              <a:gd name="connsiteY14" fmla="*/ 1322169 h 1513684"/>
              <a:gd name="connsiteX0" fmla="*/ 0 w 4212943"/>
              <a:gd name="connsiteY0" fmla="*/ 1513684 h 1513684"/>
              <a:gd name="connsiteX1" fmla="*/ 161261 w 4212943"/>
              <a:gd name="connsiteY1" fmla="*/ 1483445 h 1513684"/>
              <a:gd name="connsiteX2" fmla="*/ 262049 w 4212943"/>
              <a:gd name="connsiteY2" fmla="*/ 1382648 h 1513684"/>
              <a:gd name="connsiteX3" fmla="*/ 372916 w 4212943"/>
              <a:gd name="connsiteY3" fmla="*/ 1181053 h 1513684"/>
              <a:gd name="connsiteX4" fmla="*/ 503941 w 4212943"/>
              <a:gd name="connsiteY4" fmla="*/ 848422 h 1513684"/>
              <a:gd name="connsiteX5" fmla="*/ 644421 w 4212943"/>
              <a:gd name="connsiteY5" fmla="*/ 502143 h 1513684"/>
              <a:gd name="connsiteX6" fmla="*/ 796226 w 4212943"/>
              <a:gd name="connsiteY6" fmla="*/ 243638 h 1513684"/>
              <a:gd name="connsiteX7" fmla="*/ 997802 w 4212943"/>
              <a:gd name="connsiteY7" fmla="*/ 62202 h 1513684"/>
              <a:gd name="connsiteX8" fmla="*/ 1227918 w 4212943"/>
              <a:gd name="connsiteY8" fmla="*/ 4669 h 1513684"/>
              <a:gd name="connsiteX9" fmla="*/ 1481585 w 4212943"/>
              <a:gd name="connsiteY9" fmla="*/ 31963 h 1513684"/>
              <a:gd name="connsiteX10" fmla="*/ 1852804 w 4212943"/>
              <a:gd name="connsiteY10" fmla="*/ 256663 h 1513684"/>
              <a:gd name="connsiteX11" fmla="*/ 2347912 w 4212943"/>
              <a:gd name="connsiteY11" fmla="*/ 612398 h 1513684"/>
              <a:gd name="connsiteX12" fmla="*/ 2631365 w 4212943"/>
              <a:gd name="connsiteY12" fmla="*/ 787321 h 1513684"/>
              <a:gd name="connsiteX13" fmla="*/ 3479682 w 4212943"/>
              <a:gd name="connsiteY13" fmla="*/ 1169728 h 1513684"/>
              <a:gd name="connsiteX14" fmla="*/ 4212943 w 4212943"/>
              <a:gd name="connsiteY14" fmla="*/ 1322169 h 1513684"/>
              <a:gd name="connsiteX0" fmla="*/ 0 w 4220077"/>
              <a:gd name="connsiteY0" fmla="*/ 1513684 h 1513684"/>
              <a:gd name="connsiteX1" fmla="*/ 161261 w 4220077"/>
              <a:gd name="connsiteY1" fmla="*/ 1483445 h 1513684"/>
              <a:gd name="connsiteX2" fmla="*/ 262049 w 4220077"/>
              <a:gd name="connsiteY2" fmla="*/ 1382648 h 1513684"/>
              <a:gd name="connsiteX3" fmla="*/ 372916 w 4220077"/>
              <a:gd name="connsiteY3" fmla="*/ 1181053 h 1513684"/>
              <a:gd name="connsiteX4" fmla="*/ 503941 w 4220077"/>
              <a:gd name="connsiteY4" fmla="*/ 848422 h 1513684"/>
              <a:gd name="connsiteX5" fmla="*/ 644421 w 4220077"/>
              <a:gd name="connsiteY5" fmla="*/ 502143 h 1513684"/>
              <a:gd name="connsiteX6" fmla="*/ 796226 w 4220077"/>
              <a:gd name="connsiteY6" fmla="*/ 243638 h 1513684"/>
              <a:gd name="connsiteX7" fmla="*/ 997802 w 4220077"/>
              <a:gd name="connsiteY7" fmla="*/ 62202 h 1513684"/>
              <a:gd name="connsiteX8" fmla="*/ 1227918 w 4220077"/>
              <a:gd name="connsiteY8" fmla="*/ 4669 h 1513684"/>
              <a:gd name="connsiteX9" fmla="*/ 1481585 w 4220077"/>
              <a:gd name="connsiteY9" fmla="*/ 31963 h 1513684"/>
              <a:gd name="connsiteX10" fmla="*/ 1852804 w 4220077"/>
              <a:gd name="connsiteY10" fmla="*/ 256663 h 1513684"/>
              <a:gd name="connsiteX11" fmla="*/ 2347912 w 4220077"/>
              <a:gd name="connsiteY11" fmla="*/ 612398 h 1513684"/>
              <a:gd name="connsiteX12" fmla="*/ 2631365 w 4220077"/>
              <a:gd name="connsiteY12" fmla="*/ 787321 h 1513684"/>
              <a:gd name="connsiteX13" fmla="*/ 3479682 w 4220077"/>
              <a:gd name="connsiteY13" fmla="*/ 1169728 h 1513684"/>
              <a:gd name="connsiteX14" fmla="*/ 4220077 w 4220077"/>
              <a:gd name="connsiteY14" fmla="*/ 1304332 h 1513684"/>
              <a:gd name="connsiteX0" fmla="*/ 0 w 4220077"/>
              <a:gd name="connsiteY0" fmla="*/ 1513684 h 1513684"/>
              <a:gd name="connsiteX1" fmla="*/ 161261 w 4220077"/>
              <a:gd name="connsiteY1" fmla="*/ 1483445 h 1513684"/>
              <a:gd name="connsiteX2" fmla="*/ 262049 w 4220077"/>
              <a:gd name="connsiteY2" fmla="*/ 1382648 h 1513684"/>
              <a:gd name="connsiteX3" fmla="*/ 372916 w 4220077"/>
              <a:gd name="connsiteY3" fmla="*/ 1181053 h 1513684"/>
              <a:gd name="connsiteX4" fmla="*/ 503941 w 4220077"/>
              <a:gd name="connsiteY4" fmla="*/ 848422 h 1513684"/>
              <a:gd name="connsiteX5" fmla="*/ 644421 w 4220077"/>
              <a:gd name="connsiteY5" fmla="*/ 502143 h 1513684"/>
              <a:gd name="connsiteX6" fmla="*/ 796226 w 4220077"/>
              <a:gd name="connsiteY6" fmla="*/ 243638 h 1513684"/>
              <a:gd name="connsiteX7" fmla="*/ 997802 w 4220077"/>
              <a:gd name="connsiteY7" fmla="*/ 62202 h 1513684"/>
              <a:gd name="connsiteX8" fmla="*/ 1227918 w 4220077"/>
              <a:gd name="connsiteY8" fmla="*/ 4669 h 1513684"/>
              <a:gd name="connsiteX9" fmla="*/ 1481585 w 4220077"/>
              <a:gd name="connsiteY9" fmla="*/ 31963 h 1513684"/>
              <a:gd name="connsiteX10" fmla="*/ 1852804 w 4220077"/>
              <a:gd name="connsiteY10" fmla="*/ 256663 h 1513684"/>
              <a:gd name="connsiteX11" fmla="*/ 2347912 w 4220077"/>
              <a:gd name="connsiteY11" fmla="*/ 612398 h 1513684"/>
              <a:gd name="connsiteX12" fmla="*/ 2631365 w 4220077"/>
              <a:gd name="connsiteY12" fmla="*/ 787321 h 1513684"/>
              <a:gd name="connsiteX13" fmla="*/ 3483250 w 4220077"/>
              <a:gd name="connsiteY13" fmla="*/ 1155458 h 1513684"/>
              <a:gd name="connsiteX14" fmla="*/ 4220077 w 4220077"/>
              <a:gd name="connsiteY14" fmla="*/ 1304332 h 1513684"/>
              <a:gd name="connsiteX0" fmla="*/ 0 w 4220077"/>
              <a:gd name="connsiteY0" fmla="*/ 1513684 h 1513684"/>
              <a:gd name="connsiteX1" fmla="*/ 161261 w 4220077"/>
              <a:gd name="connsiteY1" fmla="*/ 1483445 h 1513684"/>
              <a:gd name="connsiteX2" fmla="*/ 262049 w 4220077"/>
              <a:gd name="connsiteY2" fmla="*/ 1382648 h 1513684"/>
              <a:gd name="connsiteX3" fmla="*/ 372916 w 4220077"/>
              <a:gd name="connsiteY3" fmla="*/ 1181053 h 1513684"/>
              <a:gd name="connsiteX4" fmla="*/ 503941 w 4220077"/>
              <a:gd name="connsiteY4" fmla="*/ 848422 h 1513684"/>
              <a:gd name="connsiteX5" fmla="*/ 644421 w 4220077"/>
              <a:gd name="connsiteY5" fmla="*/ 502143 h 1513684"/>
              <a:gd name="connsiteX6" fmla="*/ 796226 w 4220077"/>
              <a:gd name="connsiteY6" fmla="*/ 243638 h 1513684"/>
              <a:gd name="connsiteX7" fmla="*/ 997802 w 4220077"/>
              <a:gd name="connsiteY7" fmla="*/ 62202 h 1513684"/>
              <a:gd name="connsiteX8" fmla="*/ 1227918 w 4220077"/>
              <a:gd name="connsiteY8" fmla="*/ 4669 h 1513684"/>
              <a:gd name="connsiteX9" fmla="*/ 1481585 w 4220077"/>
              <a:gd name="connsiteY9" fmla="*/ 31963 h 1513684"/>
              <a:gd name="connsiteX10" fmla="*/ 1852804 w 4220077"/>
              <a:gd name="connsiteY10" fmla="*/ 256663 h 1513684"/>
              <a:gd name="connsiteX11" fmla="*/ 2347912 w 4220077"/>
              <a:gd name="connsiteY11" fmla="*/ 612398 h 1513684"/>
              <a:gd name="connsiteX12" fmla="*/ 2631365 w 4220077"/>
              <a:gd name="connsiteY12" fmla="*/ 787321 h 1513684"/>
              <a:gd name="connsiteX13" fmla="*/ 3483250 w 4220077"/>
              <a:gd name="connsiteY13" fmla="*/ 1155458 h 1513684"/>
              <a:gd name="connsiteX14" fmla="*/ 4220077 w 4220077"/>
              <a:gd name="connsiteY14" fmla="*/ 1304332 h 1513684"/>
              <a:gd name="connsiteX0" fmla="*/ 0 w 4220077"/>
              <a:gd name="connsiteY0" fmla="*/ 1513684 h 1513684"/>
              <a:gd name="connsiteX1" fmla="*/ 161261 w 4220077"/>
              <a:gd name="connsiteY1" fmla="*/ 1483445 h 1513684"/>
              <a:gd name="connsiteX2" fmla="*/ 262049 w 4220077"/>
              <a:gd name="connsiteY2" fmla="*/ 1382648 h 1513684"/>
              <a:gd name="connsiteX3" fmla="*/ 372916 w 4220077"/>
              <a:gd name="connsiteY3" fmla="*/ 1181053 h 1513684"/>
              <a:gd name="connsiteX4" fmla="*/ 503941 w 4220077"/>
              <a:gd name="connsiteY4" fmla="*/ 848422 h 1513684"/>
              <a:gd name="connsiteX5" fmla="*/ 644421 w 4220077"/>
              <a:gd name="connsiteY5" fmla="*/ 502143 h 1513684"/>
              <a:gd name="connsiteX6" fmla="*/ 796226 w 4220077"/>
              <a:gd name="connsiteY6" fmla="*/ 243638 h 1513684"/>
              <a:gd name="connsiteX7" fmla="*/ 997802 w 4220077"/>
              <a:gd name="connsiteY7" fmla="*/ 62202 h 1513684"/>
              <a:gd name="connsiteX8" fmla="*/ 1227918 w 4220077"/>
              <a:gd name="connsiteY8" fmla="*/ 4669 h 1513684"/>
              <a:gd name="connsiteX9" fmla="*/ 1481585 w 4220077"/>
              <a:gd name="connsiteY9" fmla="*/ 31963 h 1513684"/>
              <a:gd name="connsiteX10" fmla="*/ 1852804 w 4220077"/>
              <a:gd name="connsiteY10" fmla="*/ 256663 h 1513684"/>
              <a:gd name="connsiteX11" fmla="*/ 2347912 w 4220077"/>
              <a:gd name="connsiteY11" fmla="*/ 612398 h 1513684"/>
              <a:gd name="connsiteX12" fmla="*/ 2631365 w 4220077"/>
              <a:gd name="connsiteY12" fmla="*/ 787321 h 1513684"/>
              <a:gd name="connsiteX13" fmla="*/ 3483250 w 4220077"/>
              <a:gd name="connsiteY13" fmla="*/ 1155458 h 1513684"/>
              <a:gd name="connsiteX14" fmla="*/ 4220077 w 4220077"/>
              <a:gd name="connsiteY14" fmla="*/ 1304332 h 151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20077" h="1513684">
                <a:moveTo>
                  <a:pt x="0" y="1513684"/>
                </a:moveTo>
                <a:cubicBezTo>
                  <a:pt x="58793" y="1509484"/>
                  <a:pt x="117586" y="1505284"/>
                  <a:pt x="161261" y="1483445"/>
                </a:cubicBezTo>
                <a:cubicBezTo>
                  <a:pt x="204936" y="1461606"/>
                  <a:pt x="226773" y="1433047"/>
                  <a:pt x="262049" y="1382648"/>
                </a:cubicBezTo>
                <a:cubicBezTo>
                  <a:pt x="297325" y="1332249"/>
                  <a:pt x="332601" y="1270091"/>
                  <a:pt x="372916" y="1181053"/>
                </a:cubicBezTo>
                <a:cubicBezTo>
                  <a:pt x="413231" y="1092015"/>
                  <a:pt x="458690" y="961573"/>
                  <a:pt x="503941" y="848422"/>
                </a:cubicBezTo>
                <a:cubicBezTo>
                  <a:pt x="549192" y="735271"/>
                  <a:pt x="595707" y="602940"/>
                  <a:pt x="644421" y="502143"/>
                </a:cubicBezTo>
                <a:cubicBezTo>
                  <a:pt x="693135" y="401346"/>
                  <a:pt x="737329" y="316961"/>
                  <a:pt x="796226" y="243638"/>
                </a:cubicBezTo>
                <a:cubicBezTo>
                  <a:pt x="855123" y="170315"/>
                  <a:pt x="925853" y="102030"/>
                  <a:pt x="997802" y="62202"/>
                </a:cubicBezTo>
                <a:cubicBezTo>
                  <a:pt x="1069751" y="22374"/>
                  <a:pt x="1147288" y="9709"/>
                  <a:pt x="1227918" y="4669"/>
                </a:cubicBezTo>
                <a:cubicBezTo>
                  <a:pt x="1308548" y="-371"/>
                  <a:pt x="1377437" y="-10036"/>
                  <a:pt x="1481585" y="31963"/>
                </a:cubicBezTo>
                <a:cubicBezTo>
                  <a:pt x="1585733" y="73962"/>
                  <a:pt x="1708416" y="159924"/>
                  <a:pt x="1852804" y="256663"/>
                </a:cubicBezTo>
                <a:cubicBezTo>
                  <a:pt x="1997192" y="353402"/>
                  <a:pt x="2218152" y="523955"/>
                  <a:pt x="2347912" y="612398"/>
                </a:cubicBezTo>
                <a:cubicBezTo>
                  <a:pt x="2477672" y="700841"/>
                  <a:pt x="2442142" y="682541"/>
                  <a:pt x="2631365" y="787321"/>
                </a:cubicBezTo>
                <a:cubicBezTo>
                  <a:pt x="2820588" y="892101"/>
                  <a:pt x="3218465" y="1076424"/>
                  <a:pt x="3483250" y="1155458"/>
                </a:cubicBezTo>
                <a:cubicBezTo>
                  <a:pt x="3748035" y="1234492"/>
                  <a:pt x="4220077" y="1304332"/>
                  <a:pt x="4220077" y="1304332"/>
                </a:cubicBezTo>
              </a:path>
            </a:pathLst>
          </a:custGeom>
          <a:ln>
            <a:solidFill>
              <a:srgbClr val="FEAB3C"/>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744BE55-CFB6-3249-9653-5A6C656DA5B0}" type="slidenum">
              <a:rPr lang="en-US" smtClean="0"/>
              <a:pPr/>
              <a:t>45</a:t>
            </a:fld>
            <a:endParaRPr lang="en-US" dirty="0"/>
          </a:p>
        </p:txBody>
      </p:sp>
      <p:grpSp>
        <p:nvGrpSpPr>
          <p:cNvPr id="22" name="Group 21">
            <a:extLst>
              <a:ext uri="{FF2B5EF4-FFF2-40B4-BE49-F238E27FC236}">
                <a16:creationId xmlns:a16="http://schemas.microsoft.com/office/drawing/2014/main" id="{5355B2E3-F547-6C4D-8ACF-3CF2884B41C6}"/>
              </a:ext>
            </a:extLst>
          </p:cNvPr>
          <p:cNvGrpSpPr/>
          <p:nvPr/>
        </p:nvGrpSpPr>
        <p:grpSpPr>
          <a:xfrm>
            <a:off x="193175" y="194814"/>
            <a:ext cx="8757650" cy="1016331"/>
            <a:chOff x="193175" y="194814"/>
            <a:chExt cx="8757650" cy="1016331"/>
          </a:xfrm>
        </p:grpSpPr>
        <p:sp>
          <p:nvSpPr>
            <p:cNvPr id="10" name="TextBox 9"/>
            <p:cNvSpPr txBox="1"/>
            <p:nvPr/>
          </p:nvSpPr>
          <p:spPr>
            <a:xfrm>
              <a:off x="193175" y="194814"/>
              <a:ext cx="8757650" cy="1015663"/>
            </a:xfrm>
            <a:prstGeom prst="rect">
              <a:avLst/>
            </a:prstGeom>
            <a:noFill/>
          </p:spPr>
          <p:txBody>
            <a:bodyPr wrap="square" rtlCol="0">
              <a:spAutoFit/>
            </a:bodyPr>
            <a:lstStyle/>
            <a:p>
              <a:r>
                <a:rPr lang="it-IT" sz="2000" dirty="0">
                  <a:solidFill>
                    <a:schemeClr val="bg1"/>
                  </a:solidFill>
                  <a:latin typeface="Oswald" pitchFamily="2" charset="77"/>
                </a:rPr>
                <a:t>Il problema della formalizzazione da lui trovata, assumendo modi distribuiti in maniera continua, era che prediceva andamenti sbagliati dell’intensità al crescere della frequenza (o al diminuire di </a:t>
              </a:r>
              <a:r>
                <a:rPr lang="it-IT" sz="2000" dirty="0" err="1">
                  <a:solidFill>
                    <a:schemeClr val="bg1"/>
                  </a:solidFill>
                  <a:latin typeface="Oswald" pitchFamily="2" charset="77"/>
                </a:rPr>
                <a:t>λ</a:t>
              </a:r>
              <a:r>
                <a:rPr lang="it-IT" sz="2000" dirty="0">
                  <a:solidFill>
                    <a:schemeClr val="bg1"/>
                  </a:solidFill>
                  <a:latin typeface="Oswald" pitchFamily="2" charset="77"/>
                </a:rPr>
                <a:t>, dato che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F0F49D8-F075-B940-A036-D512F0784D3E}"/>
                    </a:ext>
                  </a:extLst>
                </p:cNvPr>
                <p:cNvSpPr txBox="1"/>
                <p:nvPr/>
              </p:nvSpPr>
              <p:spPr>
                <a:xfrm>
                  <a:off x="2676413" y="811035"/>
                  <a:ext cx="111338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𝑣</m:t>
                        </m:r>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𝑐</m:t>
                        </m:r>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𝜆</m:t>
                        </m:r>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CF0F49D8-F075-B940-A036-D512F0784D3E}"/>
                    </a:ext>
                  </a:extLst>
                </p:cNvPr>
                <p:cNvSpPr txBox="1">
                  <a:spLocks noRot="1" noChangeAspect="1" noMove="1" noResize="1" noEditPoints="1" noAdjustHandles="1" noChangeArrowheads="1" noChangeShapeType="1" noTextEdit="1"/>
                </p:cNvSpPr>
                <p:nvPr/>
              </p:nvSpPr>
              <p:spPr>
                <a:xfrm>
                  <a:off x="2676413" y="811035"/>
                  <a:ext cx="1113382" cy="400110"/>
                </a:xfrm>
                <a:prstGeom prst="rect">
                  <a:avLst/>
                </a:prstGeom>
                <a:blipFill>
                  <a:blip r:embed="rId4"/>
                  <a:stretch>
                    <a:fillRect b="-12500"/>
                  </a:stretch>
                </a:blipFill>
              </p:spPr>
              <p:txBody>
                <a:bodyPr/>
                <a:lstStyle/>
                <a:p>
                  <a:r>
                    <a:rPr lang="en-US">
                      <a:noFill/>
                    </a:rPr>
                    <a:t> </a:t>
                  </a:r>
                </a:p>
              </p:txBody>
            </p:sp>
          </mc:Fallback>
        </mc:AlternateContent>
      </p:grpSp>
      <p:sp>
        <p:nvSpPr>
          <p:cNvPr id="3" name="Freeform 2">
            <a:extLst>
              <a:ext uri="{FF2B5EF4-FFF2-40B4-BE49-F238E27FC236}">
                <a16:creationId xmlns:a16="http://schemas.microsoft.com/office/drawing/2014/main" id="{11FB5110-BF9D-6C4D-ACFC-D77843590FBE}"/>
              </a:ext>
            </a:extLst>
          </p:cNvPr>
          <p:cNvSpPr/>
          <p:nvPr/>
        </p:nvSpPr>
        <p:spPr>
          <a:xfrm>
            <a:off x="1078523" y="2883877"/>
            <a:ext cx="4501662" cy="3059723"/>
          </a:xfrm>
          <a:custGeom>
            <a:avLst/>
            <a:gdLst>
              <a:gd name="connsiteX0" fmla="*/ 0 w 4501662"/>
              <a:gd name="connsiteY0" fmla="*/ 3059723 h 3059723"/>
              <a:gd name="connsiteX1" fmla="*/ 93785 w 4501662"/>
              <a:gd name="connsiteY1" fmla="*/ 3036277 h 3059723"/>
              <a:gd name="connsiteX2" fmla="*/ 164123 w 4501662"/>
              <a:gd name="connsiteY2" fmla="*/ 2919046 h 3059723"/>
              <a:gd name="connsiteX3" fmla="*/ 246185 w 4501662"/>
              <a:gd name="connsiteY3" fmla="*/ 2743200 h 3059723"/>
              <a:gd name="connsiteX4" fmla="*/ 339969 w 4501662"/>
              <a:gd name="connsiteY4" fmla="*/ 2356338 h 3059723"/>
              <a:gd name="connsiteX5" fmla="*/ 457200 w 4501662"/>
              <a:gd name="connsiteY5" fmla="*/ 1828800 h 3059723"/>
              <a:gd name="connsiteX6" fmla="*/ 586154 w 4501662"/>
              <a:gd name="connsiteY6" fmla="*/ 1184031 h 3059723"/>
              <a:gd name="connsiteX7" fmla="*/ 691662 w 4501662"/>
              <a:gd name="connsiteY7" fmla="*/ 679938 h 3059723"/>
              <a:gd name="connsiteX8" fmla="*/ 820615 w 4501662"/>
              <a:gd name="connsiteY8" fmla="*/ 211015 h 3059723"/>
              <a:gd name="connsiteX9" fmla="*/ 937846 w 4501662"/>
              <a:gd name="connsiteY9" fmla="*/ 35169 h 3059723"/>
              <a:gd name="connsiteX10" fmla="*/ 1055077 w 4501662"/>
              <a:gd name="connsiteY10" fmla="*/ 0 h 3059723"/>
              <a:gd name="connsiteX11" fmla="*/ 1113692 w 4501662"/>
              <a:gd name="connsiteY11" fmla="*/ 46892 h 3059723"/>
              <a:gd name="connsiteX12" fmla="*/ 1242646 w 4501662"/>
              <a:gd name="connsiteY12" fmla="*/ 199292 h 3059723"/>
              <a:gd name="connsiteX13" fmla="*/ 1406769 w 4501662"/>
              <a:gd name="connsiteY13" fmla="*/ 527538 h 3059723"/>
              <a:gd name="connsiteX14" fmla="*/ 1723292 w 4501662"/>
              <a:gd name="connsiteY14" fmla="*/ 1043354 h 3059723"/>
              <a:gd name="connsiteX15" fmla="*/ 2016369 w 4501662"/>
              <a:gd name="connsiteY15" fmla="*/ 1453661 h 3059723"/>
              <a:gd name="connsiteX16" fmla="*/ 2403231 w 4501662"/>
              <a:gd name="connsiteY16" fmla="*/ 1875692 h 3059723"/>
              <a:gd name="connsiteX17" fmla="*/ 2754923 w 4501662"/>
              <a:gd name="connsiteY17" fmla="*/ 2192215 h 3059723"/>
              <a:gd name="connsiteX18" fmla="*/ 3188677 w 4501662"/>
              <a:gd name="connsiteY18" fmla="*/ 2438400 h 3059723"/>
              <a:gd name="connsiteX19" fmla="*/ 3716215 w 4501662"/>
              <a:gd name="connsiteY19" fmla="*/ 2661138 h 3059723"/>
              <a:gd name="connsiteX20" fmla="*/ 4501662 w 4501662"/>
              <a:gd name="connsiteY20" fmla="*/ 2860431 h 305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662" h="3059723">
                <a:moveTo>
                  <a:pt x="0" y="3059723"/>
                </a:moveTo>
                <a:cubicBezTo>
                  <a:pt x="33215" y="3059723"/>
                  <a:pt x="66431" y="3059723"/>
                  <a:pt x="93785" y="3036277"/>
                </a:cubicBezTo>
                <a:cubicBezTo>
                  <a:pt x="121139" y="3012831"/>
                  <a:pt x="138723" y="2967892"/>
                  <a:pt x="164123" y="2919046"/>
                </a:cubicBezTo>
                <a:cubicBezTo>
                  <a:pt x="189523" y="2870200"/>
                  <a:pt x="216877" y="2836985"/>
                  <a:pt x="246185" y="2743200"/>
                </a:cubicBezTo>
                <a:cubicBezTo>
                  <a:pt x="275493" y="2649415"/>
                  <a:pt x="304800" y="2508738"/>
                  <a:pt x="339969" y="2356338"/>
                </a:cubicBezTo>
                <a:cubicBezTo>
                  <a:pt x="375138" y="2203938"/>
                  <a:pt x="416169" y="2024184"/>
                  <a:pt x="457200" y="1828800"/>
                </a:cubicBezTo>
                <a:cubicBezTo>
                  <a:pt x="498231" y="1633415"/>
                  <a:pt x="547077" y="1375508"/>
                  <a:pt x="586154" y="1184031"/>
                </a:cubicBezTo>
                <a:cubicBezTo>
                  <a:pt x="625231" y="992554"/>
                  <a:pt x="652585" y="842107"/>
                  <a:pt x="691662" y="679938"/>
                </a:cubicBezTo>
                <a:cubicBezTo>
                  <a:pt x="730739" y="517769"/>
                  <a:pt x="779584" y="318476"/>
                  <a:pt x="820615" y="211015"/>
                </a:cubicBezTo>
                <a:cubicBezTo>
                  <a:pt x="861646" y="103554"/>
                  <a:pt x="898769" y="70338"/>
                  <a:pt x="937846" y="35169"/>
                </a:cubicBezTo>
                <a:cubicBezTo>
                  <a:pt x="976923" y="0"/>
                  <a:pt x="1055077" y="0"/>
                  <a:pt x="1055077" y="0"/>
                </a:cubicBezTo>
                <a:cubicBezTo>
                  <a:pt x="1084385" y="1954"/>
                  <a:pt x="1082431" y="13677"/>
                  <a:pt x="1113692" y="46892"/>
                </a:cubicBezTo>
                <a:cubicBezTo>
                  <a:pt x="1144954" y="80107"/>
                  <a:pt x="1193800" y="119184"/>
                  <a:pt x="1242646" y="199292"/>
                </a:cubicBezTo>
                <a:cubicBezTo>
                  <a:pt x="1291492" y="279400"/>
                  <a:pt x="1326661" y="386861"/>
                  <a:pt x="1406769" y="527538"/>
                </a:cubicBezTo>
                <a:cubicBezTo>
                  <a:pt x="1486877" y="668215"/>
                  <a:pt x="1621692" y="889000"/>
                  <a:pt x="1723292" y="1043354"/>
                </a:cubicBezTo>
                <a:cubicBezTo>
                  <a:pt x="1824892" y="1197708"/>
                  <a:pt x="1903046" y="1314938"/>
                  <a:pt x="2016369" y="1453661"/>
                </a:cubicBezTo>
                <a:cubicBezTo>
                  <a:pt x="2129692" y="1592384"/>
                  <a:pt x="2280139" y="1752600"/>
                  <a:pt x="2403231" y="1875692"/>
                </a:cubicBezTo>
                <a:cubicBezTo>
                  <a:pt x="2526323" y="1998784"/>
                  <a:pt x="2624015" y="2098430"/>
                  <a:pt x="2754923" y="2192215"/>
                </a:cubicBezTo>
                <a:cubicBezTo>
                  <a:pt x="2885831" y="2286000"/>
                  <a:pt x="3028462" y="2360246"/>
                  <a:pt x="3188677" y="2438400"/>
                </a:cubicBezTo>
                <a:cubicBezTo>
                  <a:pt x="3348892" y="2516554"/>
                  <a:pt x="3497384" y="2590799"/>
                  <a:pt x="3716215" y="2661138"/>
                </a:cubicBezTo>
                <a:cubicBezTo>
                  <a:pt x="3935046" y="2731477"/>
                  <a:pt x="4218354" y="2795954"/>
                  <a:pt x="4501662" y="2860431"/>
                </a:cubicBezTo>
              </a:path>
            </a:pathLst>
          </a:cu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par>
                                <p:cTn id="12" presetID="22" presetClass="entr" presetSubtype="1" fill="hold" grpId="0" nodeType="withEffect">
                                  <p:stCondLst>
                                    <p:cond delay="40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0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3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4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p:bldP spid="11" grpId="0" animBg="1"/>
      <p:bldP spid="12" grpId="0" animBg="1"/>
      <p:bldP spid="19" grpId="0"/>
      <p:bldP spid="13"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8A9ECD7-7D97-FD41-8F2C-E8A5264F4496}"/>
              </a:ext>
            </a:extLst>
          </p:cNvPr>
          <p:cNvPicPr>
            <a:picLocks noChangeAspect="1"/>
          </p:cNvPicPr>
          <p:nvPr/>
        </p:nvPicPr>
        <p:blipFill>
          <a:blip r:embed="rId3"/>
          <a:stretch>
            <a:fillRect/>
          </a:stretch>
        </p:blipFill>
        <p:spPr>
          <a:xfrm>
            <a:off x="47800" y="1154810"/>
            <a:ext cx="6007608" cy="5426964"/>
          </a:xfrm>
          <a:prstGeom prst="rect">
            <a:avLst/>
          </a:prstGeom>
        </p:spPr>
      </p:pic>
      <p:sp>
        <p:nvSpPr>
          <p:cNvPr id="10" name="TextBox 9"/>
          <p:cNvSpPr txBox="1"/>
          <p:nvPr/>
        </p:nvSpPr>
        <p:spPr>
          <a:xfrm>
            <a:off x="197382" y="109769"/>
            <a:ext cx="8847151" cy="1323439"/>
          </a:xfrm>
          <a:prstGeom prst="rect">
            <a:avLst/>
          </a:prstGeom>
          <a:noFill/>
        </p:spPr>
        <p:txBody>
          <a:bodyPr wrap="square" rtlCol="0">
            <a:spAutoFit/>
          </a:bodyPr>
          <a:lstStyle/>
          <a:p>
            <a:r>
              <a:rPr lang="it-IT" sz="2000" dirty="0">
                <a:solidFill>
                  <a:schemeClr val="bg1"/>
                </a:solidFill>
                <a:latin typeface="Oswald" pitchFamily="2" charset="77"/>
              </a:rPr>
              <a:t>La legge di spostamento di Wien è invece la forma analitica della curva che correla la frequenza alla quale un corpo nero raggiunge il massimo di potenza emessa a una data temperatura del corpo</a:t>
            </a:r>
          </a:p>
          <a:p>
            <a:endParaRPr lang="it-IT" sz="2000" dirty="0">
              <a:solidFill>
                <a:schemeClr val="bg1"/>
              </a:solidFill>
              <a:latin typeface="Oswald" pitchFamily="2" charset="77"/>
            </a:endParaRPr>
          </a:p>
        </p:txBody>
      </p:sp>
      <p:sp>
        <p:nvSpPr>
          <p:cNvPr id="8" name="Freeform 7"/>
          <p:cNvSpPr/>
          <p:nvPr/>
        </p:nvSpPr>
        <p:spPr>
          <a:xfrm>
            <a:off x="1956256" y="1711606"/>
            <a:ext cx="3624194" cy="4248130"/>
          </a:xfrm>
          <a:custGeom>
            <a:avLst/>
            <a:gdLst>
              <a:gd name="connsiteX0" fmla="*/ 0 w 3422682"/>
              <a:gd name="connsiteY0" fmla="*/ 0 h 3952213"/>
              <a:gd name="connsiteX1" fmla="*/ 125289 w 3422682"/>
              <a:gd name="connsiteY1" fmla="*/ 1537604 h 3952213"/>
              <a:gd name="connsiteX2" fmla="*/ 261969 w 3422682"/>
              <a:gd name="connsiteY2" fmla="*/ 2556979 h 3952213"/>
              <a:gd name="connsiteX3" fmla="*/ 449903 w 3422682"/>
              <a:gd name="connsiteY3" fmla="*/ 3211885 h 3952213"/>
              <a:gd name="connsiteX4" fmla="*/ 757432 w 3422682"/>
              <a:gd name="connsiteY4" fmla="*/ 3621912 h 3952213"/>
              <a:gd name="connsiteX5" fmla="*/ 1224420 w 3422682"/>
              <a:gd name="connsiteY5" fmla="*/ 3809842 h 3952213"/>
              <a:gd name="connsiteX6" fmla="*/ 1993242 w 3422682"/>
              <a:gd name="connsiteY6" fmla="*/ 3889569 h 3952213"/>
              <a:gd name="connsiteX7" fmla="*/ 2841794 w 3422682"/>
              <a:gd name="connsiteY7" fmla="*/ 3935128 h 3952213"/>
              <a:gd name="connsiteX8" fmla="*/ 3422682 w 3422682"/>
              <a:gd name="connsiteY8" fmla="*/ 3952213 h 39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2682" h="3952213">
                <a:moveTo>
                  <a:pt x="0" y="0"/>
                </a:moveTo>
                <a:cubicBezTo>
                  <a:pt x="40814" y="555720"/>
                  <a:pt x="81628" y="1111441"/>
                  <a:pt x="125289" y="1537604"/>
                </a:cubicBezTo>
                <a:cubicBezTo>
                  <a:pt x="168950" y="1963767"/>
                  <a:pt x="207867" y="2277932"/>
                  <a:pt x="261969" y="2556979"/>
                </a:cubicBezTo>
                <a:cubicBezTo>
                  <a:pt x="316071" y="2836026"/>
                  <a:pt x="367326" y="3034396"/>
                  <a:pt x="449903" y="3211885"/>
                </a:cubicBezTo>
                <a:cubicBezTo>
                  <a:pt x="532480" y="3389374"/>
                  <a:pt x="628346" y="3522253"/>
                  <a:pt x="757432" y="3621912"/>
                </a:cubicBezTo>
                <a:cubicBezTo>
                  <a:pt x="886518" y="3721571"/>
                  <a:pt x="1018452" y="3765233"/>
                  <a:pt x="1224420" y="3809842"/>
                </a:cubicBezTo>
                <a:cubicBezTo>
                  <a:pt x="1430388" y="3854451"/>
                  <a:pt x="1723680" y="3868688"/>
                  <a:pt x="1993242" y="3889569"/>
                </a:cubicBezTo>
                <a:cubicBezTo>
                  <a:pt x="2262804" y="3910450"/>
                  <a:pt x="2603554" y="3924687"/>
                  <a:pt x="2841794" y="3935128"/>
                </a:cubicBezTo>
                <a:cubicBezTo>
                  <a:pt x="3080034" y="3945569"/>
                  <a:pt x="3422682" y="3952213"/>
                  <a:pt x="3422682" y="395221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5580450" y="2355127"/>
            <a:ext cx="3563550" cy="1015663"/>
          </a:xfrm>
          <a:prstGeom prst="rect">
            <a:avLst/>
          </a:prstGeom>
          <a:noFill/>
        </p:spPr>
        <p:txBody>
          <a:bodyPr wrap="square" rtlCol="0">
            <a:spAutoFit/>
          </a:bodyPr>
          <a:lstStyle/>
          <a:p>
            <a:r>
              <a:rPr lang="it-IT" sz="2000" dirty="0">
                <a:solidFill>
                  <a:schemeClr val="bg1"/>
                </a:solidFill>
                <a:latin typeface="Oswald" pitchFamily="2" charset="77"/>
              </a:rPr>
              <a:t>dove b è una costante che si può ricavare sperimentalmente dalla forma della curva.</a:t>
            </a:r>
          </a:p>
        </p:txBody>
      </p:sp>
      <p:sp>
        <p:nvSpPr>
          <p:cNvPr id="6" name="TextBox 5"/>
          <p:cNvSpPr txBox="1"/>
          <p:nvPr/>
        </p:nvSpPr>
        <p:spPr>
          <a:xfrm>
            <a:off x="5580450" y="3724827"/>
            <a:ext cx="3420462" cy="1938992"/>
          </a:xfrm>
          <a:prstGeom prst="rect">
            <a:avLst/>
          </a:prstGeom>
          <a:noFill/>
        </p:spPr>
        <p:txBody>
          <a:bodyPr wrap="square" rtlCol="0">
            <a:spAutoFit/>
          </a:bodyPr>
          <a:lstStyle/>
          <a:p>
            <a:r>
              <a:rPr lang="it-IT" sz="2000">
                <a:solidFill>
                  <a:schemeClr val="bg1"/>
                </a:solidFill>
                <a:latin typeface="Oswald" pitchFamily="2" charset="77"/>
              </a:rPr>
              <a:t>Questa legge fu formalizzata nel 1893, ben tre anni prima della legge di distribuzione e sette anni prima che Plank trovasse la relazione più corretta della forma dello spettro. </a:t>
            </a:r>
          </a:p>
        </p:txBody>
      </p:sp>
      <p:sp>
        <p:nvSpPr>
          <p:cNvPr id="2" name="Slide Number Placeholder 1"/>
          <p:cNvSpPr>
            <a:spLocks noGrp="1"/>
          </p:cNvSpPr>
          <p:nvPr>
            <p:ph type="sldNum" sz="quarter" idx="12"/>
          </p:nvPr>
        </p:nvSpPr>
        <p:spPr/>
        <p:txBody>
          <a:bodyPr/>
          <a:lstStyle/>
          <a:p>
            <a:fld id="{1744BE55-CFB6-3249-9653-5A6C656DA5B0}" type="slidenum">
              <a:rPr lang="en-US" smtClean="0"/>
              <a:pPr/>
              <a:t>46</a:t>
            </a:fld>
            <a:endParaRPr lang="en-US" dirty="0"/>
          </a:p>
        </p:txBody>
      </p:sp>
      <p:sp>
        <p:nvSpPr>
          <p:cNvPr id="9" name="Oval 8"/>
          <p:cNvSpPr/>
          <p:nvPr/>
        </p:nvSpPr>
        <p:spPr>
          <a:xfrm>
            <a:off x="2039160" y="3274720"/>
            <a:ext cx="94075" cy="8466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911456" y="1667517"/>
            <a:ext cx="94075" cy="8466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74832" y="4359805"/>
            <a:ext cx="94075" cy="8466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359995" y="5058290"/>
            <a:ext cx="94075" cy="8466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609021" y="5479268"/>
            <a:ext cx="94075" cy="84667"/>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B2ADD8-94C9-1342-8466-A91BC356F1F0}"/>
                  </a:ext>
                </a:extLst>
              </p:cNvPr>
              <p:cNvSpPr txBox="1"/>
              <p:nvPr/>
            </p:nvSpPr>
            <p:spPr>
              <a:xfrm>
                <a:off x="6115984" y="923464"/>
                <a:ext cx="1726883" cy="9075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smtClean="0">
                              <a:solidFill>
                                <a:schemeClr val="bg1"/>
                              </a:solidFill>
                              <a:latin typeface="Cambria Math" panose="02040503050406030204" pitchFamily="18" charset="0"/>
                              <a:ea typeface="Cambria Math" panose="02040503050406030204" pitchFamily="18" charset="0"/>
                            </a:rPr>
                            <m:t>𝜆</m:t>
                          </m:r>
                        </m:e>
                        <m:sub>
                          <m:r>
                            <a:rPr lang="en-US" sz="2800" b="0" i="1" smtClean="0">
                              <a:solidFill>
                                <a:schemeClr val="bg1"/>
                              </a:solidFill>
                              <a:latin typeface="Cambria Math" panose="02040503050406030204" pitchFamily="18" charset="0"/>
                            </a:rPr>
                            <m:t>𝑚𝑎𝑥</m:t>
                          </m:r>
                        </m:sub>
                      </m:sSub>
                      <m:r>
                        <a:rPr lang="en-US" sz="2800" b="0" i="1"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𝑏</m:t>
                          </m:r>
                        </m:num>
                        <m:den>
                          <m:r>
                            <a:rPr lang="en-US" sz="2800" b="0" i="1" smtClean="0">
                              <a:solidFill>
                                <a:schemeClr val="bg1"/>
                              </a:solidFill>
                              <a:latin typeface="Cambria Math" panose="02040503050406030204" pitchFamily="18" charset="0"/>
                            </a:rPr>
                            <m:t>𝑇</m:t>
                          </m:r>
                        </m:den>
                      </m:f>
                    </m:oMath>
                  </m:oMathPara>
                </a14:m>
                <a:endParaRPr lang="en-US" sz="2800" dirty="0">
                  <a:solidFill>
                    <a:schemeClr val="bg1"/>
                  </a:solidFill>
                </a:endParaRPr>
              </a:p>
            </p:txBody>
          </p:sp>
        </mc:Choice>
        <mc:Fallback xmlns="">
          <p:sp>
            <p:nvSpPr>
              <p:cNvPr id="3" name="TextBox 2">
                <a:extLst>
                  <a:ext uri="{FF2B5EF4-FFF2-40B4-BE49-F238E27FC236}">
                    <a16:creationId xmlns:a16="http://schemas.microsoft.com/office/drawing/2014/main" id="{47B2ADD8-94C9-1342-8466-A91BC356F1F0}"/>
                  </a:ext>
                </a:extLst>
              </p:cNvPr>
              <p:cNvSpPr txBox="1">
                <a:spLocks noRot="1" noChangeAspect="1" noMove="1" noResize="1" noEditPoints="1" noAdjustHandles="1" noChangeArrowheads="1" noChangeShapeType="1" noTextEdit="1"/>
              </p:cNvSpPr>
              <p:nvPr/>
            </p:nvSpPr>
            <p:spPr>
              <a:xfrm>
                <a:off x="6115984" y="923464"/>
                <a:ext cx="1726883" cy="907556"/>
              </a:xfrm>
              <a:prstGeom prst="rect">
                <a:avLst/>
              </a:prstGeom>
              <a:blipFill>
                <a:blip r:embed="rId4"/>
                <a:stretch>
                  <a:fillRect b="-6944"/>
                </a:stretch>
              </a:blipFill>
            </p:spPr>
            <p:txBody>
              <a:bodyPr/>
              <a:lstStyle/>
              <a:p>
                <a:r>
                  <a:rPr lang="en-US">
                    <a:noFill/>
                  </a:rPr>
                  <a:t> </a:t>
                </a:r>
              </a:p>
            </p:txBody>
          </p:sp>
        </mc:Fallback>
      </mc:AlternateContent>
    </p:spTree>
    <p:extLst>
      <p:ext uri="{BB962C8B-B14F-4D97-AF65-F5344CB8AC3E}">
        <p14:creationId xmlns:p14="http://schemas.microsoft.com/office/powerpoint/2010/main" val="404207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7"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3" fill="hold">
                            <p:stCondLst>
                              <p:cond delay="2000"/>
                            </p:stCondLst>
                            <p:childTnLst>
                              <p:par>
                                <p:cTn id="24" presetID="3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900" decel="100000" fill="hold"/>
                                        <p:tgtEl>
                                          <p:spTgt spid="11"/>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900" decel="100000" fill="hold"/>
                                        <p:tgtEl>
                                          <p:spTgt spid="1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3000"/>
                                        <p:tgtEl>
                                          <p:spTgt spid="8"/>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7" grpId="0"/>
      <p:bldP spid="6" grpId="0"/>
      <p:bldP spid="9" grpId="0" animBg="1"/>
      <p:bldP spid="5"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67" y="1114349"/>
            <a:ext cx="3561391" cy="3477875"/>
          </a:xfrm>
          <a:prstGeom prst="rect">
            <a:avLst/>
          </a:prstGeom>
          <a:noFill/>
        </p:spPr>
        <p:txBody>
          <a:bodyPr wrap="square" rtlCol="0">
            <a:spAutoFit/>
          </a:bodyPr>
          <a:lstStyle/>
          <a:p>
            <a:r>
              <a:rPr lang="it-IT" sz="2000" dirty="0">
                <a:solidFill>
                  <a:schemeClr val="bg1"/>
                </a:solidFill>
                <a:latin typeface="Oswald" pitchFamily="2" charset="77"/>
              </a:rPr>
              <a:t>Questa curva era basata su un modello fisico (quello degli elettroni come oscillatori armonici generatori di radiazione elettromagnetica) più accurato e preciso di quello di Wien, eppure soffriva di problemi ancora maggiori di quello, esibendo un comportamento addirittura divergente al crescere della frequenza della radiazione emessa (o assorbita) </a:t>
            </a:r>
          </a:p>
        </p:txBody>
      </p:sp>
      <p:sp>
        <p:nvSpPr>
          <p:cNvPr id="6" name="TextBox 5"/>
          <p:cNvSpPr txBox="1"/>
          <p:nvPr/>
        </p:nvSpPr>
        <p:spPr>
          <a:xfrm>
            <a:off x="149130" y="154905"/>
            <a:ext cx="8691934" cy="707886"/>
          </a:xfrm>
          <a:prstGeom prst="rect">
            <a:avLst/>
          </a:prstGeom>
          <a:noFill/>
        </p:spPr>
        <p:txBody>
          <a:bodyPr wrap="square" rtlCol="0">
            <a:spAutoFit/>
          </a:bodyPr>
          <a:lstStyle/>
          <a:p>
            <a:r>
              <a:rPr lang="it-IT" sz="2000" dirty="0">
                <a:solidFill>
                  <a:schemeClr val="bg1"/>
                </a:solidFill>
                <a:latin typeface="Oswald" pitchFamily="2" charset="77"/>
              </a:rPr>
              <a:t>Nel 1900 un’altra forma dello spettro di corpo nero (una legge analoga a quella di distribuzione di Wien) fu trovata da </a:t>
            </a:r>
            <a:r>
              <a:rPr lang="it-IT" sz="2000" dirty="0" err="1">
                <a:solidFill>
                  <a:schemeClr val="bg1"/>
                </a:solidFill>
                <a:latin typeface="Oswald" pitchFamily="2" charset="77"/>
              </a:rPr>
              <a:t>Rayleigh</a:t>
            </a:r>
            <a:r>
              <a:rPr lang="it-IT" sz="2000" dirty="0">
                <a:solidFill>
                  <a:schemeClr val="bg1"/>
                </a:solidFill>
                <a:latin typeface="Oswald" pitchFamily="2" charset="77"/>
              </a:rPr>
              <a:t> e Jeans:</a:t>
            </a:r>
          </a:p>
        </p:txBody>
      </p:sp>
      <p:sp>
        <p:nvSpPr>
          <p:cNvPr id="8" name="TextBox 7"/>
          <p:cNvSpPr txBox="1"/>
          <p:nvPr/>
        </p:nvSpPr>
        <p:spPr>
          <a:xfrm>
            <a:off x="176051" y="5095184"/>
            <a:ext cx="8614618" cy="1015663"/>
          </a:xfrm>
          <a:prstGeom prst="rect">
            <a:avLst/>
          </a:prstGeom>
          <a:noFill/>
        </p:spPr>
        <p:txBody>
          <a:bodyPr wrap="square" rtlCol="0">
            <a:spAutoFit/>
          </a:bodyPr>
          <a:lstStyle/>
          <a:p>
            <a:r>
              <a:rPr lang="it-IT" sz="2000">
                <a:solidFill>
                  <a:schemeClr val="bg1"/>
                </a:solidFill>
                <a:latin typeface="Oswald" pitchFamily="2" charset="77"/>
              </a:rPr>
              <a:t>La divergenza non ha alcun senso fisico:  contributi di oscillazioni a frequenze sempre più alte (lunghezze d’onda sempre più piccole), diventavano sempre più grandi, violando il principio di conservazione dell’energia!</a:t>
            </a:r>
          </a:p>
        </p:txBody>
      </p:sp>
      <p:graphicFrame>
        <p:nvGraphicFramePr>
          <p:cNvPr id="5" name="Object 4"/>
          <p:cNvGraphicFramePr>
            <a:graphicFrameLocks noChangeAspect="1"/>
          </p:cNvGraphicFramePr>
          <p:nvPr>
            <p:extLst>
              <p:ext uri="{D42A27DB-BD31-4B8C-83A1-F6EECF244321}">
                <p14:modId xmlns:p14="http://schemas.microsoft.com/office/powerpoint/2010/main" val="672557370"/>
              </p:ext>
            </p:extLst>
          </p:nvPr>
        </p:nvGraphicFramePr>
        <p:xfrm>
          <a:off x="751284" y="-954222"/>
          <a:ext cx="3035300" cy="698500"/>
        </p:xfrm>
        <a:graphic>
          <a:graphicData uri="http://schemas.openxmlformats.org/presentationml/2006/ole">
            <mc:AlternateContent xmlns:mc="http://schemas.openxmlformats.org/markup-compatibility/2006">
              <mc:Choice xmlns:v="urn:schemas-microsoft-com:vml" Requires="v">
                <p:oleObj spid="_x0000_s11347" name="Equation" r:id="rId3" imgW="3035300" imgH="685800" progId="Equation.3">
                  <p:embed/>
                </p:oleObj>
              </mc:Choice>
              <mc:Fallback>
                <p:oleObj name="Equation" r:id="rId3" imgW="3035300" imgH="685800" progId="Equation.3">
                  <p:embed/>
                  <p:pic>
                    <p:nvPicPr>
                      <p:cNvPr id="5" name="Object 4"/>
                      <p:cNvPicPr/>
                      <p:nvPr/>
                    </p:nvPicPr>
                    <p:blipFill>
                      <a:blip r:embed="rId4"/>
                      <a:stretch>
                        <a:fillRect/>
                      </a:stretch>
                    </p:blipFill>
                    <p:spPr>
                      <a:xfrm>
                        <a:off x="751284" y="-954222"/>
                        <a:ext cx="3035300" cy="69850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1744BE55-CFB6-3249-9653-5A6C656DA5B0}" type="slidenum">
              <a:rPr lang="en-US" smtClean="0"/>
              <a:pPr/>
              <a:t>47</a:t>
            </a:fld>
            <a:endParaRPr lang="en-US" dirty="0"/>
          </a:p>
        </p:txBody>
      </p:sp>
      <p:pic>
        <p:nvPicPr>
          <p:cNvPr id="11" name="Picture 10">
            <a:extLst>
              <a:ext uri="{FF2B5EF4-FFF2-40B4-BE49-F238E27FC236}">
                <a16:creationId xmlns:a16="http://schemas.microsoft.com/office/drawing/2014/main" id="{FD8F5089-7890-9041-A241-76B3B687AB52}"/>
              </a:ext>
            </a:extLst>
          </p:cNvPr>
          <p:cNvPicPr>
            <a:picLocks noChangeAspect="1"/>
          </p:cNvPicPr>
          <p:nvPr/>
        </p:nvPicPr>
        <p:blipFill>
          <a:blip r:embed="rId5"/>
          <a:stretch>
            <a:fillRect/>
          </a:stretch>
        </p:blipFill>
        <p:spPr>
          <a:xfrm>
            <a:off x="3398732" y="1333718"/>
            <a:ext cx="5442332" cy="3393132"/>
          </a:xfrm>
          <a:prstGeom prst="rect">
            <a:avLst/>
          </a:prstGeom>
        </p:spPr>
      </p:pic>
      <p:sp>
        <p:nvSpPr>
          <p:cNvPr id="9" name="Freeform 8"/>
          <p:cNvSpPr/>
          <p:nvPr/>
        </p:nvSpPr>
        <p:spPr>
          <a:xfrm>
            <a:off x="3663633" y="1452284"/>
            <a:ext cx="570968" cy="3085404"/>
          </a:xfrm>
          <a:custGeom>
            <a:avLst/>
            <a:gdLst>
              <a:gd name="connsiteX0" fmla="*/ 0 w 443047"/>
              <a:gd name="connsiteY0" fmla="*/ 2569443 h 2569443"/>
              <a:gd name="connsiteX1" fmla="*/ 88610 w 443047"/>
              <a:gd name="connsiteY1" fmla="*/ 2490686 h 2569443"/>
              <a:gd name="connsiteX2" fmla="*/ 167373 w 443047"/>
              <a:gd name="connsiteY2" fmla="*/ 2303638 h 2569443"/>
              <a:gd name="connsiteX3" fmla="*/ 246137 w 443047"/>
              <a:gd name="connsiteY3" fmla="*/ 1850786 h 2569443"/>
              <a:gd name="connsiteX4" fmla="*/ 354438 w 443047"/>
              <a:gd name="connsiteY4" fmla="*/ 925393 h 2569443"/>
              <a:gd name="connsiteX5" fmla="*/ 443047 w 443047"/>
              <a:gd name="connsiteY5" fmla="*/ 0 h 2569443"/>
              <a:gd name="connsiteX6" fmla="*/ 443047 w 443047"/>
              <a:gd name="connsiteY6" fmla="*/ 0 h 256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047" h="2569443">
                <a:moveTo>
                  <a:pt x="0" y="2569443"/>
                </a:moveTo>
                <a:cubicBezTo>
                  <a:pt x="30357" y="2552215"/>
                  <a:pt x="60715" y="2534987"/>
                  <a:pt x="88610" y="2490686"/>
                </a:cubicBezTo>
                <a:cubicBezTo>
                  <a:pt x="116505" y="2446385"/>
                  <a:pt x="141119" y="2410288"/>
                  <a:pt x="167373" y="2303638"/>
                </a:cubicBezTo>
                <a:cubicBezTo>
                  <a:pt x="193627" y="2196988"/>
                  <a:pt x="214960" y="2080493"/>
                  <a:pt x="246137" y="1850786"/>
                </a:cubicBezTo>
                <a:cubicBezTo>
                  <a:pt x="277314" y="1621079"/>
                  <a:pt x="321620" y="1233857"/>
                  <a:pt x="354438" y="925393"/>
                </a:cubicBezTo>
                <a:cubicBezTo>
                  <a:pt x="387256" y="616929"/>
                  <a:pt x="443047" y="0"/>
                  <a:pt x="443047" y="0"/>
                </a:cubicBezTo>
                <a:lnTo>
                  <a:pt x="443047" y="0"/>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F463B2-CC34-2C44-8A47-E72CFE63AD0C}"/>
                  </a:ext>
                </a:extLst>
              </p:cNvPr>
              <p:cNvSpPr txBox="1"/>
              <p:nvPr/>
            </p:nvSpPr>
            <p:spPr>
              <a:xfrm>
                <a:off x="5294456" y="632857"/>
                <a:ext cx="3333605" cy="665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𝑃𝑜𝑡𝑒𝑛𝑧𝑎</m:t>
                      </m:r>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𝑖𝑟𝑟𝑎𝑑𝑖𝑎𝑡𝑎</m:t>
                      </m:r>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2</m:t>
                          </m:r>
                          <m:r>
                            <a:rPr lang="en-US" b="0" i="1" smtClean="0">
                              <a:solidFill>
                                <a:schemeClr val="bg1"/>
                              </a:solidFill>
                              <a:latin typeface="Cambria Math" panose="02040503050406030204" pitchFamily="18" charset="0"/>
                              <a:ea typeface="Cambria Math" panose="02040503050406030204" pitchFamily="18" charset="0"/>
                            </a:rPr>
                            <m:t>𝜋</m:t>
                          </m:r>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𝜈</m:t>
                              </m:r>
                            </m:e>
                            <m:sup>
                              <m:r>
                                <a:rPr lang="en-US" b="0" i="1" smtClean="0">
                                  <a:solidFill>
                                    <a:schemeClr val="bg1"/>
                                  </a:solidFill>
                                  <a:latin typeface="Cambria Math" panose="02040503050406030204" pitchFamily="18" charset="0"/>
                                  <a:ea typeface="Cambria Math" panose="02040503050406030204" pitchFamily="18" charset="0"/>
                                </a:rPr>
                                <m:t>2</m:t>
                              </m:r>
                            </m:sup>
                          </m:sSup>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𝑘</m:t>
                              </m:r>
                            </m:e>
                            <m:sub>
                              <m:r>
                                <a:rPr lang="en-US" b="0" i="1" smtClean="0">
                                  <a:solidFill>
                                    <a:schemeClr val="bg1"/>
                                  </a:solidFill>
                                  <a:latin typeface="Cambria Math" panose="02040503050406030204" pitchFamily="18" charset="0"/>
                                  <a:ea typeface="Cambria Math" panose="02040503050406030204" pitchFamily="18" charset="0"/>
                                </a:rPr>
                                <m:t>𝐵</m:t>
                              </m:r>
                            </m:sub>
                          </m:sSub>
                          <m:r>
                            <a:rPr lang="en-US" b="0" i="1" smtClean="0">
                              <a:solidFill>
                                <a:schemeClr val="bg1"/>
                              </a:solidFill>
                              <a:latin typeface="Cambria Math" panose="02040503050406030204" pitchFamily="18" charset="0"/>
                              <a:ea typeface="Cambria Math" panose="02040503050406030204" pitchFamily="18" charset="0"/>
                            </a:rPr>
                            <m:t>𝑇</m:t>
                          </m:r>
                        </m:num>
                        <m:den>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𝑐</m:t>
                              </m:r>
                            </m:e>
                            <m:sup>
                              <m:r>
                                <a:rPr lang="en-US" b="0" i="1" smtClean="0">
                                  <a:solidFill>
                                    <a:schemeClr val="bg1"/>
                                  </a:solidFill>
                                  <a:latin typeface="Cambria Math" panose="02040503050406030204" pitchFamily="18" charset="0"/>
                                </a:rPr>
                                <m:t>2</m:t>
                              </m:r>
                            </m:sup>
                          </m:sSup>
                        </m:den>
                      </m:f>
                    </m:oMath>
                  </m:oMathPara>
                </a14:m>
                <a:endParaRPr lang="en-US" dirty="0">
                  <a:solidFill>
                    <a:schemeClr val="bg1"/>
                  </a:solidFill>
                </a:endParaRPr>
              </a:p>
            </p:txBody>
          </p:sp>
        </mc:Choice>
        <mc:Fallback xmlns="">
          <p:sp>
            <p:nvSpPr>
              <p:cNvPr id="16" name="TextBox 15">
                <a:extLst>
                  <a:ext uri="{FF2B5EF4-FFF2-40B4-BE49-F238E27FC236}">
                    <a16:creationId xmlns:a16="http://schemas.microsoft.com/office/drawing/2014/main" id="{57F463B2-CC34-2C44-8A47-E72CFE63AD0C}"/>
                  </a:ext>
                </a:extLst>
              </p:cNvPr>
              <p:cNvSpPr txBox="1">
                <a:spLocks noRot="1" noChangeAspect="1" noMove="1" noResize="1" noEditPoints="1" noAdjustHandles="1" noChangeArrowheads="1" noChangeShapeType="1" noTextEdit="1"/>
              </p:cNvSpPr>
              <p:nvPr/>
            </p:nvSpPr>
            <p:spPr>
              <a:xfrm>
                <a:off x="5294456" y="632857"/>
                <a:ext cx="3333605" cy="665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298BA70-77D3-BF40-AAB1-9FB6AFB080E2}"/>
                  </a:ext>
                </a:extLst>
              </p:cNvPr>
              <p:cNvSpPr txBox="1"/>
              <p:nvPr/>
            </p:nvSpPr>
            <p:spPr>
              <a:xfrm>
                <a:off x="8424200" y="4624257"/>
                <a:ext cx="4585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bg1"/>
                          </a:solidFill>
                          <a:latin typeface="Cambria Math" panose="02040503050406030204" pitchFamily="18" charset="0"/>
                          <a:ea typeface="Cambria Math" panose="02040503050406030204" pitchFamily="18" charset="0"/>
                        </a:rPr>
                        <m:t>𝜆</m:t>
                      </m:r>
                    </m:oMath>
                  </m:oMathPara>
                </a14:m>
                <a:endParaRPr lang="en-US" dirty="0">
                  <a:solidFill>
                    <a:schemeClr val="bg1"/>
                  </a:solidFill>
                </a:endParaRPr>
              </a:p>
            </p:txBody>
          </p:sp>
        </mc:Choice>
        <mc:Fallback xmlns="">
          <p:sp>
            <p:nvSpPr>
              <p:cNvPr id="2" name="TextBox 1">
                <a:extLst>
                  <a:ext uri="{FF2B5EF4-FFF2-40B4-BE49-F238E27FC236}">
                    <a16:creationId xmlns:a16="http://schemas.microsoft.com/office/drawing/2014/main" id="{5298BA70-77D3-BF40-AAB1-9FB6AFB080E2}"/>
                  </a:ext>
                </a:extLst>
              </p:cNvPr>
              <p:cNvSpPr txBox="1">
                <a:spLocks noRot="1" noChangeAspect="1" noMove="1" noResize="1" noEditPoints="1" noAdjustHandles="1" noChangeArrowheads="1" noChangeShapeType="1" noTextEdit="1"/>
              </p:cNvSpPr>
              <p:nvPr/>
            </p:nvSpPr>
            <p:spPr>
              <a:xfrm>
                <a:off x="8424200" y="4624257"/>
                <a:ext cx="458522" cy="52322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570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909EF0-F12A-0441-9112-D830BDFEDC8F}"/>
              </a:ext>
            </a:extLst>
          </p:cNvPr>
          <p:cNvSpPr>
            <a:spLocks noGrp="1"/>
          </p:cNvSpPr>
          <p:nvPr>
            <p:ph type="sldNum" sz="quarter" idx="12"/>
          </p:nvPr>
        </p:nvSpPr>
        <p:spPr/>
        <p:txBody>
          <a:bodyPr/>
          <a:lstStyle/>
          <a:p>
            <a:fld id="{1744BE55-CFB6-3249-9653-5A6C656DA5B0}" type="slidenum">
              <a:rPr lang="en-US" smtClean="0"/>
              <a:pPr/>
              <a:t>48</a:t>
            </a:fld>
            <a:endParaRPr lang="en-US"/>
          </a:p>
        </p:txBody>
      </p:sp>
      <p:sp>
        <p:nvSpPr>
          <p:cNvPr id="3" name="CasellaDiTesto 11">
            <a:extLst>
              <a:ext uri="{FF2B5EF4-FFF2-40B4-BE49-F238E27FC236}">
                <a16:creationId xmlns:a16="http://schemas.microsoft.com/office/drawing/2014/main" id="{E47A1433-1D9E-DE49-AF6A-AB74A736BD40}"/>
              </a:ext>
            </a:extLst>
          </p:cNvPr>
          <p:cNvSpPr txBox="1"/>
          <p:nvPr/>
        </p:nvSpPr>
        <p:spPr>
          <a:xfrm>
            <a:off x="113745" y="152400"/>
            <a:ext cx="4798224" cy="584775"/>
          </a:xfrm>
          <a:prstGeom prst="rect">
            <a:avLst/>
          </a:prstGeom>
          <a:noFill/>
        </p:spPr>
        <p:txBody>
          <a:bodyPr wrap="square" rtlCol="0">
            <a:spAutoFit/>
          </a:bodyPr>
          <a:lstStyle/>
          <a:p>
            <a:r>
              <a:rPr lang="it-IT" sz="3200" dirty="0">
                <a:solidFill>
                  <a:schemeClr val="bg1"/>
                </a:solidFill>
                <a:latin typeface="Oswald" pitchFamily="2" charset="77"/>
              </a:rPr>
              <a:t>Ecco quindi le prime crepe:</a:t>
            </a:r>
          </a:p>
        </p:txBody>
      </p:sp>
      <p:sp>
        <p:nvSpPr>
          <p:cNvPr id="4" name="CasellaDiTesto 11">
            <a:extLst>
              <a:ext uri="{FF2B5EF4-FFF2-40B4-BE49-F238E27FC236}">
                <a16:creationId xmlns:a16="http://schemas.microsoft.com/office/drawing/2014/main" id="{F0BF5940-5965-0F43-B806-A0C8E2AD47D6}"/>
              </a:ext>
            </a:extLst>
          </p:cNvPr>
          <p:cNvSpPr txBox="1"/>
          <p:nvPr/>
        </p:nvSpPr>
        <p:spPr>
          <a:xfrm>
            <a:off x="202643" y="857537"/>
            <a:ext cx="8700055" cy="3970318"/>
          </a:xfrm>
          <a:prstGeom prst="rect">
            <a:avLst/>
          </a:prstGeom>
          <a:noFill/>
        </p:spPr>
        <p:txBody>
          <a:bodyPr wrap="square" rtlCol="0">
            <a:spAutoFit/>
          </a:bodyPr>
          <a:lstStyle/>
          <a:p>
            <a:pPr marL="457200" indent="-457200">
              <a:buFont typeface="Arial" panose="020B0604020202020204" pitchFamily="34" charset="0"/>
              <a:buChar char="•"/>
            </a:pPr>
            <a:r>
              <a:rPr lang="it-IT" sz="2800" dirty="0">
                <a:solidFill>
                  <a:schemeClr val="bg1"/>
                </a:solidFill>
                <a:latin typeface="Oswald" pitchFamily="2" charset="77"/>
              </a:rPr>
              <a:t>L'azione a distanza era un grande mistero che turbava Newton (come pure i discendenti per più di trecento anni). La legge della gravitazione non dava risposte di sorta.</a:t>
            </a:r>
            <a:br>
              <a:rPr lang="it-IT" sz="2800" dirty="0">
                <a:solidFill>
                  <a:schemeClr val="bg1"/>
                </a:solidFill>
                <a:latin typeface="Oswald" pitchFamily="2" charset="77"/>
              </a:rPr>
            </a:br>
            <a:endParaRPr lang="it-IT" sz="2800" dirty="0">
              <a:solidFill>
                <a:schemeClr val="bg1"/>
              </a:solidFill>
              <a:latin typeface="Oswald" pitchFamily="2" charset="77"/>
            </a:endParaRPr>
          </a:p>
          <a:p>
            <a:pPr marL="457200" indent="-457200">
              <a:buFont typeface="Arial" panose="020B0604020202020204" pitchFamily="34" charset="0"/>
              <a:buChar char="•"/>
            </a:pPr>
            <a:r>
              <a:rPr lang="it-IT" sz="2800" dirty="0">
                <a:solidFill>
                  <a:schemeClr val="bg1"/>
                </a:solidFill>
                <a:latin typeface="Oswald" pitchFamily="2" charset="77"/>
              </a:rPr>
              <a:t>La tabella periodica degli elementi suggeriva una realtà sottostante i cui contorni erano ancora assai misteriosi</a:t>
            </a:r>
            <a:br>
              <a:rPr lang="it-IT" sz="2800" dirty="0">
                <a:solidFill>
                  <a:schemeClr val="bg1"/>
                </a:solidFill>
                <a:latin typeface="Oswald" pitchFamily="2" charset="77"/>
              </a:rPr>
            </a:br>
            <a:endParaRPr lang="it-IT" sz="2800" dirty="0">
              <a:solidFill>
                <a:schemeClr val="bg1"/>
              </a:solidFill>
              <a:latin typeface="Oswald" pitchFamily="2" charset="77"/>
            </a:endParaRPr>
          </a:p>
          <a:p>
            <a:pPr marL="457200" indent="-457200">
              <a:buFont typeface="Arial" panose="020B0604020202020204" pitchFamily="34" charset="0"/>
              <a:buChar char="•"/>
            </a:pPr>
            <a:r>
              <a:rPr lang="it-IT" sz="2800" dirty="0">
                <a:solidFill>
                  <a:schemeClr val="bg1"/>
                </a:solidFill>
                <a:latin typeface="Oswald" pitchFamily="2" charset="77"/>
              </a:rPr>
              <a:t>Lo spettro solare presentava anomalie difficilmente spiegabili con l'elettromagnetismo appena scoperto</a:t>
            </a:r>
          </a:p>
        </p:txBody>
      </p:sp>
      <p:sp>
        <p:nvSpPr>
          <p:cNvPr id="5" name="CasellaDiTesto 11">
            <a:extLst>
              <a:ext uri="{FF2B5EF4-FFF2-40B4-BE49-F238E27FC236}">
                <a16:creationId xmlns:a16="http://schemas.microsoft.com/office/drawing/2014/main" id="{DB62CFB4-0651-3648-A6AB-15BDBEF3C6C1}"/>
              </a:ext>
            </a:extLst>
          </p:cNvPr>
          <p:cNvSpPr txBox="1"/>
          <p:nvPr/>
        </p:nvSpPr>
        <p:spPr>
          <a:xfrm>
            <a:off x="202643" y="4948218"/>
            <a:ext cx="8700055" cy="1384995"/>
          </a:xfrm>
          <a:prstGeom prst="rect">
            <a:avLst/>
          </a:prstGeom>
          <a:noFill/>
        </p:spPr>
        <p:txBody>
          <a:bodyPr wrap="square" rtlCol="0">
            <a:spAutoFit/>
          </a:bodyPr>
          <a:lstStyle/>
          <a:p>
            <a:pPr marL="457200" indent="-457200">
              <a:buFont typeface="Arial" panose="020B0604020202020204" pitchFamily="34" charset="0"/>
              <a:buChar char="•"/>
            </a:pPr>
            <a:r>
              <a:rPr lang="it-IT" sz="2800" dirty="0">
                <a:solidFill>
                  <a:schemeClr val="bg1"/>
                </a:solidFill>
                <a:latin typeface="Oswald" pitchFamily="2" charset="77"/>
              </a:rPr>
              <a:t>Ma due sarebbero stati i problemi che avrebbero mostrato la fragilità di meccanica ed </a:t>
            </a:r>
            <a:r>
              <a:rPr lang="it-IT" sz="2800">
                <a:solidFill>
                  <a:schemeClr val="bg1"/>
                </a:solidFill>
                <a:latin typeface="Oswald" pitchFamily="2" charset="77"/>
              </a:rPr>
              <a:t>elettromagnetismo classici nell'interpretare </a:t>
            </a:r>
            <a:r>
              <a:rPr lang="it-IT" sz="2800" dirty="0">
                <a:solidFill>
                  <a:schemeClr val="bg1"/>
                </a:solidFill>
                <a:latin typeface="Oswald" pitchFamily="2" charset="77"/>
              </a:rPr>
              <a:t>i nuovi fenomeni emergenti.</a:t>
            </a:r>
          </a:p>
        </p:txBody>
      </p:sp>
    </p:spTree>
    <p:extLst>
      <p:ext uri="{BB962C8B-B14F-4D97-AF65-F5344CB8AC3E}">
        <p14:creationId xmlns:p14="http://schemas.microsoft.com/office/powerpoint/2010/main" val="5608518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ECAE18-BC94-BF4E-ADDE-B6243C675CDC}"/>
              </a:ext>
            </a:extLst>
          </p:cNvPr>
          <p:cNvSpPr>
            <a:spLocks noGrp="1"/>
          </p:cNvSpPr>
          <p:nvPr>
            <p:ph type="sldNum" sz="quarter" idx="12"/>
          </p:nvPr>
        </p:nvSpPr>
        <p:spPr/>
        <p:txBody>
          <a:bodyPr/>
          <a:lstStyle/>
          <a:p>
            <a:fld id="{1744BE55-CFB6-3249-9653-5A6C656DA5B0}" type="slidenum">
              <a:rPr lang="en-US" smtClean="0"/>
              <a:pPr/>
              <a:t>4</a:t>
            </a:fld>
            <a:endParaRPr lang="en-US"/>
          </a:p>
        </p:txBody>
      </p:sp>
      <p:sp>
        <p:nvSpPr>
          <p:cNvPr id="3" name="CasellaDiTesto 1">
            <a:extLst>
              <a:ext uri="{FF2B5EF4-FFF2-40B4-BE49-F238E27FC236}">
                <a16:creationId xmlns:a16="http://schemas.microsoft.com/office/drawing/2014/main" id="{6D972059-B825-834A-B741-075A0CEF67D7}"/>
              </a:ext>
            </a:extLst>
          </p:cNvPr>
          <p:cNvSpPr txBox="1"/>
          <p:nvPr/>
        </p:nvSpPr>
        <p:spPr>
          <a:xfrm>
            <a:off x="139262" y="157236"/>
            <a:ext cx="5895788" cy="523220"/>
          </a:xfrm>
          <a:prstGeom prst="rect">
            <a:avLst/>
          </a:prstGeom>
          <a:noFill/>
        </p:spPr>
        <p:txBody>
          <a:bodyPr wrap="square" rtlCol="0">
            <a:spAutoFit/>
          </a:bodyPr>
          <a:lstStyle/>
          <a:p>
            <a:r>
              <a:rPr lang="it-IT" sz="2800" dirty="0">
                <a:solidFill>
                  <a:srgbClr val="FFFFFF"/>
                </a:solidFill>
                <a:latin typeface="Oswald" pitchFamily="2" charset="77"/>
              </a:rPr>
              <a:t>Anassimandro: il ruolo della Terra</a:t>
            </a:r>
          </a:p>
        </p:txBody>
      </p:sp>
      <p:pic>
        <p:nvPicPr>
          <p:cNvPr id="5" name="Picture 4">
            <a:extLst>
              <a:ext uri="{FF2B5EF4-FFF2-40B4-BE49-F238E27FC236}">
                <a16:creationId xmlns:a16="http://schemas.microsoft.com/office/drawing/2014/main" id="{64C73CE8-0A31-F34A-A54C-59C69EB3E82B}"/>
              </a:ext>
            </a:extLst>
          </p:cNvPr>
          <p:cNvPicPr>
            <a:picLocks noChangeAspect="1"/>
          </p:cNvPicPr>
          <p:nvPr/>
        </p:nvPicPr>
        <p:blipFill>
          <a:blip r:embed="rId2"/>
          <a:stretch>
            <a:fillRect/>
          </a:stretch>
        </p:blipFill>
        <p:spPr>
          <a:xfrm>
            <a:off x="139263" y="1397877"/>
            <a:ext cx="2262352" cy="2262352"/>
          </a:xfrm>
          <a:prstGeom prst="rect">
            <a:avLst/>
          </a:prstGeom>
        </p:spPr>
      </p:pic>
      <p:grpSp>
        <p:nvGrpSpPr>
          <p:cNvPr id="21" name="Group 20">
            <a:extLst>
              <a:ext uri="{FF2B5EF4-FFF2-40B4-BE49-F238E27FC236}">
                <a16:creationId xmlns:a16="http://schemas.microsoft.com/office/drawing/2014/main" id="{9D565C1C-D9B6-414A-B995-6E45E7E9E2D8}"/>
              </a:ext>
            </a:extLst>
          </p:cNvPr>
          <p:cNvGrpSpPr/>
          <p:nvPr/>
        </p:nvGrpSpPr>
        <p:grpSpPr>
          <a:xfrm>
            <a:off x="241738" y="2112579"/>
            <a:ext cx="2131511" cy="1040524"/>
            <a:chOff x="241738" y="2112579"/>
            <a:chExt cx="2131511" cy="1040524"/>
          </a:xfrm>
        </p:grpSpPr>
        <p:sp>
          <p:nvSpPr>
            <p:cNvPr id="6" name="Down Arrow 5">
              <a:extLst>
                <a:ext uri="{FF2B5EF4-FFF2-40B4-BE49-F238E27FC236}">
                  <a16:creationId xmlns:a16="http://schemas.microsoft.com/office/drawing/2014/main" id="{C784DAFB-B6E6-0545-A28C-9FAD73FD62AB}"/>
                </a:ext>
              </a:extLst>
            </p:cNvPr>
            <p:cNvSpPr/>
            <p:nvPr/>
          </p:nvSpPr>
          <p:spPr>
            <a:xfrm>
              <a:off x="241738" y="2112579"/>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F27314C3-6367-704B-8AA0-CF006394A128}"/>
                </a:ext>
              </a:extLst>
            </p:cNvPr>
            <p:cNvSpPr/>
            <p:nvPr/>
          </p:nvSpPr>
          <p:spPr>
            <a:xfrm>
              <a:off x="2089470" y="2112579"/>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82B9425-0CDE-FD43-A799-43ABCD723426}"/>
              </a:ext>
            </a:extLst>
          </p:cNvPr>
          <p:cNvPicPr>
            <a:picLocks noChangeAspect="1"/>
          </p:cNvPicPr>
          <p:nvPr/>
        </p:nvPicPr>
        <p:blipFill>
          <a:blip r:embed="rId2"/>
          <a:stretch>
            <a:fillRect/>
          </a:stretch>
        </p:blipFill>
        <p:spPr>
          <a:xfrm>
            <a:off x="6018325" y="1687823"/>
            <a:ext cx="2379680" cy="2379680"/>
          </a:xfrm>
          <a:prstGeom prst="rect">
            <a:avLst/>
          </a:prstGeom>
        </p:spPr>
      </p:pic>
      <p:grpSp>
        <p:nvGrpSpPr>
          <p:cNvPr id="17" name="Group 16">
            <a:extLst>
              <a:ext uri="{FF2B5EF4-FFF2-40B4-BE49-F238E27FC236}">
                <a16:creationId xmlns:a16="http://schemas.microsoft.com/office/drawing/2014/main" id="{AA6B05E0-202B-0240-BF11-D4EDBFB3CF2A}"/>
              </a:ext>
            </a:extLst>
          </p:cNvPr>
          <p:cNvGrpSpPr/>
          <p:nvPr/>
        </p:nvGrpSpPr>
        <p:grpSpPr>
          <a:xfrm>
            <a:off x="5466332" y="611181"/>
            <a:ext cx="3594538" cy="4427571"/>
            <a:chOff x="5071242" y="357352"/>
            <a:chExt cx="4072758" cy="4750675"/>
          </a:xfrm>
        </p:grpSpPr>
        <p:sp>
          <p:nvSpPr>
            <p:cNvPr id="9" name="Down Arrow 8">
              <a:extLst>
                <a:ext uri="{FF2B5EF4-FFF2-40B4-BE49-F238E27FC236}">
                  <a16:creationId xmlns:a16="http://schemas.microsoft.com/office/drawing/2014/main" id="{C0F0B64D-91DE-A140-A370-7D68F953D723}"/>
                </a:ext>
              </a:extLst>
            </p:cNvPr>
            <p:cNvSpPr/>
            <p:nvPr/>
          </p:nvSpPr>
          <p:spPr>
            <a:xfrm rot="16200000">
              <a:off x="5449614" y="2112578"/>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06086501-339F-BA40-A103-9387AE58E1D9}"/>
                </a:ext>
              </a:extLst>
            </p:cNvPr>
            <p:cNvSpPr/>
            <p:nvPr/>
          </p:nvSpPr>
          <p:spPr>
            <a:xfrm rot="5400000">
              <a:off x="8481848" y="2112579"/>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4F8C8C4A-A3B2-4142-8279-80B86DC9C5EE}"/>
                </a:ext>
              </a:extLst>
            </p:cNvPr>
            <p:cNvSpPr/>
            <p:nvPr/>
          </p:nvSpPr>
          <p:spPr>
            <a:xfrm>
              <a:off x="6865881" y="357352"/>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B8C32650-2220-AC46-8CB4-1BD4AB0D1179}"/>
                </a:ext>
              </a:extLst>
            </p:cNvPr>
            <p:cNvSpPr/>
            <p:nvPr/>
          </p:nvSpPr>
          <p:spPr>
            <a:xfrm rot="10800000">
              <a:off x="6865881" y="4067503"/>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48F35D7-95BC-DB48-A38D-14DA503C355D}"/>
                </a:ext>
              </a:extLst>
            </p:cNvPr>
            <p:cNvSpPr/>
            <p:nvPr/>
          </p:nvSpPr>
          <p:spPr>
            <a:xfrm rot="2695717">
              <a:off x="8306480" y="534669"/>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DE0EEB09-C31B-A548-9ED0-748D4671A655}"/>
                </a:ext>
              </a:extLst>
            </p:cNvPr>
            <p:cNvSpPr/>
            <p:nvPr/>
          </p:nvSpPr>
          <p:spPr>
            <a:xfrm rot="19008618">
              <a:off x="5566928" y="542556"/>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C3724E3B-CB3A-0143-9E36-583496C576CE}"/>
                </a:ext>
              </a:extLst>
            </p:cNvPr>
            <p:cNvSpPr/>
            <p:nvPr/>
          </p:nvSpPr>
          <p:spPr>
            <a:xfrm rot="8108403">
              <a:off x="8306158" y="3781162"/>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0188607-C7F4-F745-B554-70BD208AA68A}"/>
                </a:ext>
              </a:extLst>
            </p:cNvPr>
            <p:cNvSpPr/>
            <p:nvPr/>
          </p:nvSpPr>
          <p:spPr>
            <a:xfrm rot="13676444">
              <a:off x="5588723" y="3754114"/>
              <a:ext cx="283779" cy="10405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CasellaDiTesto 1">
            <a:extLst>
              <a:ext uri="{FF2B5EF4-FFF2-40B4-BE49-F238E27FC236}">
                <a16:creationId xmlns:a16="http://schemas.microsoft.com/office/drawing/2014/main" id="{B1A197B6-55BB-454F-9893-D24479A0B3C4}"/>
              </a:ext>
            </a:extLst>
          </p:cNvPr>
          <p:cNvSpPr txBox="1"/>
          <p:nvPr/>
        </p:nvSpPr>
        <p:spPr>
          <a:xfrm>
            <a:off x="139262" y="798069"/>
            <a:ext cx="4202482" cy="461665"/>
          </a:xfrm>
          <a:prstGeom prst="rect">
            <a:avLst/>
          </a:prstGeom>
          <a:noFill/>
        </p:spPr>
        <p:txBody>
          <a:bodyPr wrap="square" rtlCol="0">
            <a:spAutoFit/>
          </a:bodyPr>
          <a:lstStyle/>
          <a:p>
            <a:r>
              <a:rPr lang="it-IT" sz="2400" dirty="0">
                <a:solidFill>
                  <a:srgbClr val="FFFFFF"/>
                </a:solidFill>
                <a:latin typeface="Oswald" pitchFamily="2" charset="77"/>
              </a:rPr>
              <a:t>L'universo non è come sembra</a:t>
            </a:r>
          </a:p>
        </p:txBody>
      </p:sp>
      <p:sp>
        <p:nvSpPr>
          <p:cNvPr id="19" name="CasellaDiTesto 1">
            <a:extLst>
              <a:ext uri="{FF2B5EF4-FFF2-40B4-BE49-F238E27FC236}">
                <a16:creationId xmlns:a16="http://schemas.microsoft.com/office/drawing/2014/main" id="{B13554CF-5315-BB49-BDA7-6257A6BEE5E1}"/>
              </a:ext>
            </a:extLst>
          </p:cNvPr>
          <p:cNvSpPr txBox="1"/>
          <p:nvPr/>
        </p:nvSpPr>
        <p:spPr>
          <a:xfrm>
            <a:off x="139261" y="3838424"/>
            <a:ext cx="5163920" cy="1200329"/>
          </a:xfrm>
          <a:prstGeom prst="rect">
            <a:avLst/>
          </a:prstGeom>
          <a:noFill/>
        </p:spPr>
        <p:txBody>
          <a:bodyPr wrap="square" rtlCol="0">
            <a:spAutoFit/>
          </a:bodyPr>
          <a:lstStyle/>
          <a:p>
            <a:r>
              <a:rPr lang="it-IT" sz="2400" dirty="0">
                <a:solidFill>
                  <a:srgbClr val="FFFFFF"/>
                </a:solidFill>
                <a:latin typeface="Oswald" pitchFamily="2" charset="77"/>
              </a:rPr>
              <a:t>La Terra poggia su elefanti e gli elefanti  poggiano su una tartaruga che poggia su una tartaruga che poggia su una tartaruga che…</a:t>
            </a:r>
          </a:p>
        </p:txBody>
      </p:sp>
      <p:sp>
        <p:nvSpPr>
          <p:cNvPr id="20" name="CasellaDiTesto 1">
            <a:extLst>
              <a:ext uri="{FF2B5EF4-FFF2-40B4-BE49-F238E27FC236}">
                <a16:creationId xmlns:a16="http://schemas.microsoft.com/office/drawing/2014/main" id="{6124EDF4-5AEE-1A43-BE33-87037C280E53}"/>
              </a:ext>
            </a:extLst>
          </p:cNvPr>
          <p:cNvSpPr txBox="1"/>
          <p:nvPr/>
        </p:nvSpPr>
        <p:spPr>
          <a:xfrm>
            <a:off x="139261" y="5221996"/>
            <a:ext cx="8921608" cy="1200329"/>
          </a:xfrm>
          <a:prstGeom prst="rect">
            <a:avLst/>
          </a:prstGeom>
          <a:noFill/>
        </p:spPr>
        <p:txBody>
          <a:bodyPr wrap="square" rtlCol="0">
            <a:spAutoFit/>
          </a:bodyPr>
          <a:lstStyle/>
          <a:p>
            <a:r>
              <a:rPr lang="it-IT" sz="2400" dirty="0">
                <a:solidFill>
                  <a:srgbClr val="FFFFFF"/>
                </a:solidFill>
                <a:latin typeface="Oswald" pitchFamily="2" charset="77"/>
              </a:rPr>
              <a:t>Anassimandro rompe il cerchio: la Terra non ha bisogno di poggiare su alcunché perché lo spazio attorno a sé è isotropo e non esiste una direzione privilegiata in cui muoversi (l'asino di </a:t>
            </a:r>
            <a:r>
              <a:rPr lang="it-IT" sz="2400" dirty="0" err="1">
                <a:solidFill>
                  <a:srgbClr val="FFFFFF"/>
                </a:solidFill>
                <a:latin typeface="Oswald" pitchFamily="2" charset="77"/>
              </a:rPr>
              <a:t>Buridano</a:t>
            </a:r>
            <a:r>
              <a:rPr lang="it-IT" sz="2400" dirty="0">
                <a:solidFill>
                  <a:srgbClr val="FFFFFF"/>
                </a:solidFill>
                <a:latin typeface="Oswald" pitchFamily="2" charset="77"/>
              </a:rPr>
              <a:t>)!</a:t>
            </a:r>
          </a:p>
        </p:txBody>
      </p:sp>
      <p:pic>
        <p:nvPicPr>
          <p:cNvPr id="23" name="Picture 22">
            <a:extLst>
              <a:ext uri="{FF2B5EF4-FFF2-40B4-BE49-F238E27FC236}">
                <a16:creationId xmlns:a16="http://schemas.microsoft.com/office/drawing/2014/main" id="{881ABDF1-5F99-7940-A589-A2F4C411DBCB}"/>
              </a:ext>
            </a:extLst>
          </p:cNvPr>
          <p:cNvPicPr>
            <a:picLocks noChangeAspect="1"/>
          </p:cNvPicPr>
          <p:nvPr/>
        </p:nvPicPr>
        <p:blipFill>
          <a:blip r:embed="rId3"/>
          <a:stretch>
            <a:fillRect/>
          </a:stretch>
        </p:blipFill>
        <p:spPr>
          <a:xfrm>
            <a:off x="2456364" y="1539952"/>
            <a:ext cx="2920800" cy="2046994"/>
          </a:xfrm>
          <a:prstGeom prst="rect">
            <a:avLst/>
          </a:prstGeom>
        </p:spPr>
      </p:pic>
    </p:spTree>
    <p:extLst>
      <p:ext uri="{BB962C8B-B14F-4D97-AF65-F5344CB8AC3E}">
        <p14:creationId xmlns:p14="http://schemas.microsoft.com/office/powerpoint/2010/main" val="6114226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14:presetBounceEnd="5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50000">
                                          <p:cBhvr additive="base">
                                            <p:cTn id="23" dur="2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24"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37"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anim calcmode="lin" valueType="num">
                                          <p:cBhvr>
                                            <p:cTn id="33" dur="2000" fill="hold"/>
                                            <p:tgtEl>
                                              <p:spTgt spid="19"/>
                                            </p:tgtEl>
                                            <p:attrNameLst>
                                              <p:attrName>ppt_x</p:attrName>
                                            </p:attrNameLst>
                                          </p:cBhvr>
                                          <p:tavLst>
                                            <p:tav tm="0">
                                              <p:val>
                                                <p:strVal val="#ppt_x"/>
                                              </p:val>
                                            </p:tav>
                                            <p:tav tm="100000">
                                              <p:val>
                                                <p:strVal val="#ppt_x"/>
                                              </p:val>
                                            </p:tav>
                                          </p:tavLst>
                                        </p:anim>
                                        <p:anim calcmode="lin" valueType="num">
                                          <p:cBhvr>
                                            <p:cTn id="34" dur="1800" decel="100000" fill="hold"/>
                                            <p:tgtEl>
                                              <p:spTgt spid="19"/>
                                            </p:tgtEl>
                                            <p:attrNameLst>
                                              <p:attrName>ppt_y</p:attrName>
                                            </p:attrNameLst>
                                          </p:cBhvr>
                                          <p:tavLst>
                                            <p:tav tm="0">
                                              <p:val>
                                                <p:strVal val="#ppt_y+1"/>
                                              </p:val>
                                            </p:tav>
                                            <p:tav tm="100000">
                                              <p:val>
                                                <p:strVal val="#ppt_y-.03"/>
                                              </p:val>
                                            </p:tav>
                                          </p:tavLst>
                                        </p:anim>
                                        <p:anim calcmode="lin" valueType="num">
                                          <p:cBhvr>
                                            <p:cTn id="35" dur="200" accel="100000" fill="hold">
                                              <p:stCondLst>
                                                <p:cond delay="18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900" decel="100000" fill="hold"/>
                                            <p:tgtEl>
                                              <p:spTgt spid="2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6" presetClass="entr" presetSubtype="16" fill="hold" nodeType="with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000" fill="hold"/>
                                            <p:tgtEl>
                                              <p:spTgt spid="21"/>
                                            </p:tgtEl>
                                            <p:attrNameLst>
                                              <p:attrName>ppt_x</p:attrName>
                                            </p:attrNameLst>
                                          </p:cBhvr>
                                          <p:tavLst>
                                            <p:tav tm="0">
                                              <p:val>
                                                <p:strVal val="#ppt_x"/>
                                              </p:val>
                                            </p:tav>
                                            <p:tav tm="100000">
                                              <p:val>
                                                <p:strVal val="#ppt_x"/>
                                              </p:val>
                                            </p:tav>
                                          </p:tavLst>
                                        </p:anim>
                                        <p:anim calcmode="lin" valueType="num">
                                          <p:cBhvr additive="base">
                                            <p:cTn id="24"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37"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anim calcmode="lin" valueType="num">
                                          <p:cBhvr>
                                            <p:cTn id="33" dur="2000" fill="hold"/>
                                            <p:tgtEl>
                                              <p:spTgt spid="19"/>
                                            </p:tgtEl>
                                            <p:attrNameLst>
                                              <p:attrName>ppt_x</p:attrName>
                                            </p:attrNameLst>
                                          </p:cBhvr>
                                          <p:tavLst>
                                            <p:tav tm="0">
                                              <p:val>
                                                <p:strVal val="#ppt_x"/>
                                              </p:val>
                                            </p:tav>
                                            <p:tav tm="100000">
                                              <p:val>
                                                <p:strVal val="#ppt_x"/>
                                              </p:val>
                                            </p:tav>
                                          </p:tavLst>
                                        </p:anim>
                                        <p:anim calcmode="lin" valueType="num">
                                          <p:cBhvr>
                                            <p:cTn id="34" dur="1800" decel="100000" fill="hold"/>
                                            <p:tgtEl>
                                              <p:spTgt spid="19"/>
                                            </p:tgtEl>
                                            <p:attrNameLst>
                                              <p:attrName>ppt_y</p:attrName>
                                            </p:attrNameLst>
                                          </p:cBhvr>
                                          <p:tavLst>
                                            <p:tav tm="0">
                                              <p:val>
                                                <p:strVal val="#ppt_y+1"/>
                                              </p:val>
                                            </p:tav>
                                            <p:tav tm="100000">
                                              <p:val>
                                                <p:strVal val="#ppt_y-.03"/>
                                              </p:val>
                                            </p:tav>
                                          </p:tavLst>
                                        </p:anim>
                                        <p:anim calcmode="lin" valueType="num">
                                          <p:cBhvr>
                                            <p:cTn id="35" dur="200" accel="100000" fill="hold">
                                              <p:stCondLst>
                                                <p:cond delay="18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900" decel="100000" fill="hold"/>
                                            <p:tgtEl>
                                              <p:spTgt spid="2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6" presetClass="entr" presetSubtype="16" fill="hold" nodeType="with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628C1-E1CA-7244-AD74-F2DF873EC002}"/>
              </a:ext>
            </a:extLst>
          </p:cNvPr>
          <p:cNvSpPr>
            <a:spLocks noGrp="1"/>
          </p:cNvSpPr>
          <p:nvPr>
            <p:ph type="sldNum" sz="quarter" idx="12"/>
          </p:nvPr>
        </p:nvSpPr>
        <p:spPr/>
        <p:txBody>
          <a:bodyPr/>
          <a:lstStyle/>
          <a:p>
            <a:fld id="{1744BE55-CFB6-3249-9653-5A6C656DA5B0}" type="slidenum">
              <a:rPr lang="en-US" smtClean="0"/>
              <a:pPr/>
              <a:t>49</a:t>
            </a:fld>
            <a:endParaRPr lang="en-US"/>
          </a:p>
        </p:txBody>
      </p:sp>
      <p:pic>
        <p:nvPicPr>
          <p:cNvPr id="12290" name="Picture 2" descr="Image result for roman foundations">
            <a:extLst>
              <a:ext uri="{FF2B5EF4-FFF2-40B4-BE49-F238E27FC236}">
                <a16:creationId xmlns:a16="http://schemas.microsoft.com/office/drawing/2014/main" id="{86A9C3B9-E077-984C-8D38-268928010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000359"/>
            <a:ext cx="8204200" cy="525439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11">
            <a:extLst>
              <a:ext uri="{FF2B5EF4-FFF2-40B4-BE49-F238E27FC236}">
                <a16:creationId xmlns:a16="http://schemas.microsoft.com/office/drawing/2014/main" id="{55DDF58A-CEC4-744F-A538-5220D2323132}"/>
              </a:ext>
            </a:extLst>
          </p:cNvPr>
          <p:cNvSpPr txBox="1"/>
          <p:nvPr/>
        </p:nvSpPr>
        <p:spPr>
          <a:xfrm>
            <a:off x="469345" y="252072"/>
            <a:ext cx="8204755" cy="584775"/>
          </a:xfrm>
          <a:prstGeom prst="rect">
            <a:avLst/>
          </a:prstGeom>
          <a:noFill/>
        </p:spPr>
        <p:txBody>
          <a:bodyPr wrap="square" rtlCol="0">
            <a:spAutoFit/>
          </a:bodyPr>
          <a:lstStyle/>
          <a:p>
            <a:pPr algn="r"/>
            <a:r>
              <a:rPr lang="it-IT" sz="3200" dirty="0">
                <a:solidFill>
                  <a:schemeClr val="bg1"/>
                </a:solidFill>
                <a:latin typeface="Oswald" pitchFamily="2" charset="77"/>
              </a:rPr>
              <a:t>Occorreva rinnovare le fondamenta…</a:t>
            </a:r>
          </a:p>
        </p:txBody>
      </p:sp>
    </p:spTree>
    <p:extLst>
      <p:ext uri="{BB962C8B-B14F-4D97-AF65-F5344CB8AC3E}">
        <p14:creationId xmlns:p14="http://schemas.microsoft.com/office/powerpoint/2010/main" val="38000253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90AD9-9678-1343-8007-BCF83F22FFA4}"/>
              </a:ext>
            </a:extLst>
          </p:cNvPr>
          <p:cNvSpPr>
            <a:spLocks noGrp="1"/>
          </p:cNvSpPr>
          <p:nvPr>
            <p:ph type="sldNum" sz="quarter" idx="12"/>
          </p:nvPr>
        </p:nvSpPr>
        <p:spPr/>
        <p:txBody>
          <a:bodyPr/>
          <a:lstStyle/>
          <a:p>
            <a:fld id="{1744BE55-CFB6-3249-9653-5A6C656DA5B0}" type="slidenum">
              <a:rPr lang="en-US" smtClean="0"/>
              <a:pPr/>
              <a:t>5</a:t>
            </a:fld>
            <a:endParaRPr lang="en-US"/>
          </a:p>
        </p:txBody>
      </p:sp>
      <p:pic>
        <p:nvPicPr>
          <p:cNvPr id="12290" name="Picture 2" descr="Image result for stars in the sky long exposure">
            <a:extLst>
              <a:ext uri="{FF2B5EF4-FFF2-40B4-BE49-F238E27FC236}">
                <a16:creationId xmlns:a16="http://schemas.microsoft.com/office/drawing/2014/main" id="{AD556B76-3C87-3C4C-B2E0-D5E3F81CE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066" y="1536093"/>
            <a:ext cx="7393567" cy="488925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1">
            <a:extLst>
              <a:ext uri="{FF2B5EF4-FFF2-40B4-BE49-F238E27FC236}">
                <a16:creationId xmlns:a16="http://schemas.microsoft.com/office/drawing/2014/main" id="{AA15B661-1C8D-624D-99AF-70A466AF5A8B}"/>
              </a:ext>
            </a:extLst>
          </p:cNvPr>
          <p:cNvSpPr txBox="1"/>
          <p:nvPr/>
        </p:nvSpPr>
        <p:spPr>
          <a:xfrm>
            <a:off x="332937" y="151098"/>
            <a:ext cx="8547826" cy="1384995"/>
          </a:xfrm>
          <a:prstGeom prst="rect">
            <a:avLst/>
          </a:prstGeom>
          <a:noFill/>
        </p:spPr>
        <p:txBody>
          <a:bodyPr wrap="square" rtlCol="0">
            <a:spAutoFit/>
          </a:bodyPr>
          <a:lstStyle/>
          <a:p>
            <a:r>
              <a:rPr lang="it-IT" sz="2800" dirty="0">
                <a:solidFill>
                  <a:srgbClr val="FFFFFF"/>
                </a:solidFill>
                <a:latin typeface="Oswald" pitchFamily="2" charset="77"/>
              </a:rPr>
              <a:t>Ma come ha fatto Anassimandro a capire che sotto la Terra c'è ancora cielo e quindi deve "galleggiare" essere in qualche modo "sospesa" nel vuoto?</a:t>
            </a:r>
          </a:p>
        </p:txBody>
      </p:sp>
      <p:sp>
        <p:nvSpPr>
          <p:cNvPr id="5" name="CasellaDiTesto 1">
            <a:extLst>
              <a:ext uri="{FF2B5EF4-FFF2-40B4-BE49-F238E27FC236}">
                <a16:creationId xmlns:a16="http://schemas.microsoft.com/office/drawing/2014/main" id="{BFB54CBE-3586-E545-A7D8-930698978A58}"/>
              </a:ext>
            </a:extLst>
          </p:cNvPr>
          <p:cNvSpPr txBox="1"/>
          <p:nvPr/>
        </p:nvSpPr>
        <p:spPr>
          <a:xfrm>
            <a:off x="4606849" y="5803869"/>
            <a:ext cx="3726873" cy="523220"/>
          </a:xfrm>
          <a:prstGeom prst="rect">
            <a:avLst/>
          </a:prstGeom>
          <a:noFill/>
        </p:spPr>
        <p:txBody>
          <a:bodyPr wrap="square" rtlCol="0">
            <a:spAutoFit/>
          </a:bodyPr>
          <a:lstStyle/>
          <a:p>
            <a:r>
              <a:rPr lang="it-IT" sz="2800" dirty="0">
                <a:solidFill>
                  <a:srgbClr val="FFFFFF"/>
                </a:solidFill>
                <a:latin typeface="Oswald" pitchFamily="2" charset="77"/>
              </a:rPr>
              <a:t>Il ruolo dell'"osservazione"</a:t>
            </a:r>
          </a:p>
        </p:txBody>
      </p:sp>
    </p:spTree>
    <p:extLst>
      <p:ext uri="{BB962C8B-B14F-4D97-AF65-F5344CB8AC3E}">
        <p14:creationId xmlns:p14="http://schemas.microsoft.com/office/powerpoint/2010/main" val="528274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wedge">
                                      <p:cBhvr>
                                        <p:cTn id="15" dur="2000"/>
                                        <p:tgtEl>
                                          <p:spTgt spid="12290"/>
                                        </p:tgtEl>
                                      </p:cBhvr>
                                    </p:animEffect>
                                  </p:childTnLst>
                                </p:cTn>
                              </p:par>
                            </p:childTnLst>
                          </p:cTn>
                        </p:par>
                        <p:par>
                          <p:cTn id="16" fill="hold">
                            <p:stCondLst>
                              <p:cond delay="2000"/>
                            </p:stCondLst>
                            <p:childTnLst>
                              <p:par>
                                <p:cTn id="17" presetID="3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817EE-B5B9-B04E-A058-E22C69436651}"/>
              </a:ext>
            </a:extLst>
          </p:cNvPr>
          <p:cNvSpPr>
            <a:spLocks noGrp="1"/>
          </p:cNvSpPr>
          <p:nvPr>
            <p:ph type="sldNum" sz="quarter" idx="12"/>
          </p:nvPr>
        </p:nvSpPr>
        <p:spPr/>
        <p:txBody>
          <a:bodyPr/>
          <a:lstStyle/>
          <a:p>
            <a:fld id="{1744BE55-CFB6-3249-9653-5A6C656DA5B0}" type="slidenum">
              <a:rPr lang="en-US" smtClean="0"/>
              <a:pPr/>
              <a:t>6</a:t>
            </a:fld>
            <a:endParaRPr lang="en-US"/>
          </a:p>
        </p:txBody>
      </p:sp>
      <p:sp>
        <p:nvSpPr>
          <p:cNvPr id="22" name="CasellaDiTesto 1">
            <a:extLst>
              <a:ext uri="{FF2B5EF4-FFF2-40B4-BE49-F238E27FC236}">
                <a16:creationId xmlns:a16="http://schemas.microsoft.com/office/drawing/2014/main" id="{D6C93639-289E-1B47-AD62-EAC03A400603}"/>
              </a:ext>
            </a:extLst>
          </p:cNvPr>
          <p:cNvSpPr txBox="1"/>
          <p:nvPr/>
        </p:nvSpPr>
        <p:spPr>
          <a:xfrm>
            <a:off x="165847" y="191241"/>
            <a:ext cx="5895788" cy="954107"/>
          </a:xfrm>
          <a:prstGeom prst="rect">
            <a:avLst/>
          </a:prstGeom>
          <a:noFill/>
        </p:spPr>
        <p:txBody>
          <a:bodyPr wrap="square" rtlCol="0">
            <a:spAutoFit/>
          </a:bodyPr>
          <a:lstStyle/>
          <a:p>
            <a:r>
              <a:rPr lang="it-IT" sz="2800" dirty="0">
                <a:solidFill>
                  <a:srgbClr val="FFFFFF"/>
                </a:solidFill>
                <a:latin typeface="Oswald" pitchFamily="2" charset="77"/>
              </a:rPr>
              <a:t>Il periodo ellenistico: una grande fioritura concettuale.</a:t>
            </a:r>
          </a:p>
        </p:txBody>
      </p:sp>
      <p:sp>
        <p:nvSpPr>
          <p:cNvPr id="23" name="CasellaDiTesto 1">
            <a:extLst>
              <a:ext uri="{FF2B5EF4-FFF2-40B4-BE49-F238E27FC236}">
                <a16:creationId xmlns:a16="http://schemas.microsoft.com/office/drawing/2014/main" id="{A575A67E-932A-9645-B6C7-61FC105D778B}"/>
              </a:ext>
            </a:extLst>
          </p:cNvPr>
          <p:cNvSpPr txBox="1"/>
          <p:nvPr/>
        </p:nvSpPr>
        <p:spPr>
          <a:xfrm>
            <a:off x="6321461" y="253086"/>
            <a:ext cx="2813538" cy="1200329"/>
          </a:xfrm>
          <a:prstGeom prst="rect">
            <a:avLst/>
          </a:prstGeom>
          <a:noFill/>
        </p:spPr>
        <p:txBody>
          <a:bodyPr wrap="square" rtlCol="0">
            <a:spAutoFit/>
          </a:bodyPr>
          <a:lstStyle/>
          <a:p>
            <a:pPr algn="r"/>
            <a:r>
              <a:rPr lang="it-IT" sz="2400" dirty="0">
                <a:solidFill>
                  <a:srgbClr val="FFFFFF"/>
                </a:solidFill>
                <a:latin typeface="Oswald" pitchFamily="2" charset="77"/>
              </a:rPr>
              <a:t>Aristarco di Samo prelude al modello eliocentrico</a:t>
            </a:r>
          </a:p>
        </p:txBody>
      </p:sp>
      <p:sp>
        <p:nvSpPr>
          <p:cNvPr id="10" name="CasellaDiTesto 1">
            <a:extLst>
              <a:ext uri="{FF2B5EF4-FFF2-40B4-BE49-F238E27FC236}">
                <a16:creationId xmlns:a16="http://schemas.microsoft.com/office/drawing/2014/main" id="{0CB1A134-790A-D34D-BD9A-EDA876203165}"/>
              </a:ext>
            </a:extLst>
          </p:cNvPr>
          <p:cNvSpPr txBox="1"/>
          <p:nvPr/>
        </p:nvSpPr>
        <p:spPr>
          <a:xfrm>
            <a:off x="6321461" y="1824515"/>
            <a:ext cx="2813538" cy="830997"/>
          </a:xfrm>
          <a:prstGeom prst="rect">
            <a:avLst/>
          </a:prstGeom>
          <a:noFill/>
        </p:spPr>
        <p:txBody>
          <a:bodyPr wrap="square" rtlCol="0">
            <a:spAutoFit/>
          </a:bodyPr>
          <a:lstStyle/>
          <a:p>
            <a:pPr algn="r"/>
            <a:r>
              <a:rPr lang="it-IT" sz="2400" dirty="0">
                <a:solidFill>
                  <a:srgbClr val="FFFFFF"/>
                </a:solidFill>
                <a:latin typeface="Oswald" pitchFamily="2" charset="77"/>
              </a:rPr>
              <a:t>Lo fa usando le proporzioni!</a:t>
            </a:r>
          </a:p>
        </p:txBody>
      </p:sp>
      <p:sp>
        <p:nvSpPr>
          <p:cNvPr id="11" name="CasellaDiTesto 1">
            <a:extLst>
              <a:ext uri="{FF2B5EF4-FFF2-40B4-BE49-F238E27FC236}">
                <a16:creationId xmlns:a16="http://schemas.microsoft.com/office/drawing/2014/main" id="{AD844F18-4187-0E42-A01C-739467CB3733}"/>
              </a:ext>
            </a:extLst>
          </p:cNvPr>
          <p:cNvSpPr txBox="1"/>
          <p:nvPr/>
        </p:nvSpPr>
        <p:spPr>
          <a:xfrm>
            <a:off x="6871915" y="3760404"/>
            <a:ext cx="2263084" cy="2677656"/>
          </a:xfrm>
          <a:prstGeom prst="rect">
            <a:avLst/>
          </a:prstGeom>
          <a:noFill/>
        </p:spPr>
        <p:txBody>
          <a:bodyPr wrap="square" rtlCol="0">
            <a:spAutoFit/>
          </a:bodyPr>
          <a:lstStyle/>
          <a:p>
            <a:pPr algn="r"/>
            <a:r>
              <a:rPr lang="it-IT" sz="2400" dirty="0">
                <a:solidFill>
                  <a:srgbClr val="FFFFFF"/>
                </a:solidFill>
                <a:latin typeface="Oswald" pitchFamily="2" charset="77"/>
              </a:rPr>
              <a:t>Inizia con </a:t>
            </a:r>
            <a:r>
              <a:rPr lang="it-IT" sz="2400" dirty="0">
                <a:solidFill>
                  <a:srgbClr val="FF0000"/>
                </a:solidFill>
                <a:latin typeface="Oswald" pitchFamily="2" charset="77"/>
              </a:rPr>
              <a:t>un'ipotesi di lavoro</a:t>
            </a:r>
            <a:r>
              <a:rPr lang="it-IT" sz="2400" dirty="0">
                <a:solidFill>
                  <a:srgbClr val="FFFFFF"/>
                </a:solidFill>
                <a:latin typeface="Oswald" pitchFamily="2" charset="77"/>
              </a:rPr>
              <a:t>, la Terra è sferica </a:t>
            </a:r>
            <a:r>
              <a:rPr lang="it-IT" sz="2400" i="1" dirty="0">
                <a:solidFill>
                  <a:srgbClr val="FFFFFF"/>
                </a:solidFill>
                <a:latin typeface="Oswald" pitchFamily="2" charset="77"/>
              </a:rPr>
              <a:t>,</a:t>
            </a:r>
            <a:r>
              <a:rPr lang="it-IT" sz="2400" dirty="0">
                <a:solidFill>
                  <a:srgbClr val="FFFFFF"/>
                </a:solidFill>
                <a:latin typeface="Oswald" pitchFamily="2" charset="77"/>
              </a:rPr>
              <a:t> e poi escogita un </a:t>
            </a:r>
            <a:r>
              <a:rPr lang="it-IT" sz="2400" dirty="0">
                <a:solidFill>
                  <a:srgbClr val="0039FF"/>
                </a:solidFill>
                <a:latin typeface="Oswald" pitchFamily="2" charset="77"/>
              </a:rPr>
              <a:t>esperimento</a:t>
            </a:r>
            <a:r>
              <a:rPr lang="it-IT" sz="2400" dirty="0">
                <a:solidFill>
                  <a:srgbClr val="FFFFFF"/>
                </a:solidFill>
                <a:latin typeface="Oswald" pitchFamily="2" charset="77"/>
              </a:rPr>
              <a:t> per trarre conclusioni</a:t>
            </a:r>
          </a:p>
        </p:txBody>
      </p:sp>
      <p:pic>
        <p:nvPicPr>
          <p:cNvPr id="5" name="Picture 4">
            <a:extLst>
              <a:ext uri="{FF2B5EF4-FFF2-40B4-BE49-F238E27FC236}">
                <a16:creationId xmlns:a16="http://schemas.microsoft.com/office/drawing/2014/main" id="{525C2DB3-45C0-0645-8C14-1373E3724B19}"/>
              </a:ext>
            </a:extLst>
          </p:cNvPr>
          <p:cNvPicPr>
            <a:picLocks noChangeAspect="1"/>
          </p:cNvPicPr>
          <p:nvPr/>
        </p:nvPicPr>
        <p:blipFill>
          <a:blip r:embed="rId3"/>
          <a:stretch>
            <a:fillRect/>
          </a:stretch>
        </p:blipFill>
        <p:spPr>
          <a:xfrm>
            <a:off x="291354" y="1915080"/>
            <a:ext cx="4648946" cy="4471906"/>
          </a:xfrm>
          <a:prstGeom prst="rect">
            <a:avLst/>
          </a:prstGeom>
        </p:spPr>
      </p:pic>
      <p:sp>
        <p:nvSpPr>
          <p:cNvPr id="15" name="TextBox 14">
            <a:extLst>
              <a:ext uri="{FF2B5EF4-FFF2-40B4-BE49-F238E27FC236}">
                <a16:creationId xmlns:a16="http://schemas.microsoft.com/office/drawing/2014/main" id="{0CB12D4B-20D9-9D45-ACCE-902910218F90}"/>
              </a:ext>
            </a:extLst>
          </p:cNvPr>
          <p:cNvSpPr txBox="1"/>
          <p:nvPr/>
        </p:nvSpPr>
        <p:spPr>
          <a:xfrm>
            <a:off x="3749717" y="4669321"/>
            <a:ext cx="2702984" cy="523220"/>
          </a:xfrm>
          <a:prstGeom prst="rect">
            <a:avLst/>
          </a:prstGeom>
          <a:noFill/>
        </p:spPr>
        <p:txBody>
          <a:bodyPr wrap="none" rtlCol="0">
            <a:spAutoFit/>
          </a:bodyPr>
          <a:lstStyle/>
          <a:p>
            <a:r>
              <a:rPr lang="en-US" sz="2800" dirty="0">
                <a:solidFill>
                  <a:schemeClr val="bg1"/>
                </a:solidFill>
                <a:latin typeface="Oswald" pitchFamily="2" charset="77"/>
              </a:rPr>
              <a:t>7</a:t>
            </a:r>
            <a:r>
              <a:rPr lang="en-US" sz="2800" baseline="30000" dirty="0">
                <a:solidFill>
                  <a:schemeClr val="bg1"/>
                </a:solidFill>
                <a:latin typeface="Oswald" pitchFamily="2" charset="77"/>
              </a:rPr>
              <a:t>0 </a:t>
            </a:r>
            <a:r>
              <a:rPr lang="en-US" sz="2800" dirty="0">
                <a:solidFill>
                  <a:schemeClr val="bg1"/>
                </a:solidFill>
                <a:latin typeface="Oswald" pitchFamily="2" charset="77"/>
              </a:rPr>
              <a:t>:</a:t>
            </a:r>
            <a:r>
              <a:rPr lang="en-US" sz="2800" baseline="30000" dirty="0">
                <a:solidFill>
                  <a:schemeClr val="bg1"/>
                </a:solidFill>
                <a:latin typeface="Oswald" pitchFamily="2" charset="77"/>
              </a:rPr>
              <a:t> </a:t>
            </a:r>
            <a:r>
              <a:rPr lang="en-US" sz="2800" dirty="0">
                <a:solidFill>
                  <a:schemeClr val="bg1"/>
                </a:solidFill>
                <a:latin typeface="Oswald" pitchFamily="2" charset="77"/>
              </a:rPr>
              <a:t>360</a:t>
            </a:r>
            <a:r>
              <a:rPr lang="en-US" sz="2800" baseline="30000" dirty="0">
                <a:solidFill>
                  <a:schemeClr val="bg1"/>
                </a:solidFill>
                <a:latin typeface="Oswald" pitchFamily="2" charset="77"/>
              </a:rPr>
              <a:t>0</a:t>
            </a:r>
            <a:r>
              <a:rPr lang="en-US" sz="2800" dirty="0">
                <a:solidFill>
                  <a:schemeClr val="bg1"/>
                </a:solidFill>
                <a:latin typeface="Oswald" pitchFamily="2" charset="77"/>
              </a:rPr>
              <a:t> = 5000 : x</a:t>
            </a:r>
            <a:endParaRPr lang="en-US" sz="2800" baseline="30000" dirty="0">
              <a:solidFill>
                <a:schemeClr val="bg1"/>
              </a:solidFill>
              <a:latin typeface="Oswald" pitchFamily="2" charset="77"/>
            </a:endParaRPr>
          </a:p>
        </p:txBody>
      </p:sp>
      <p:sp>
        <p:nvSpPr>
          <p:cNvPr id="13" name="Freeform 12">
            <a:extLst>
              <a:ext uri="{FF2B5EF4-FFF2-40B4-BE49-F238E27FC236}">
                <a16:creationId xmlns:a16="http://schemas.microsoft.com/office/drawing/2014/main" id="{717ABA6E-46B5-8D49-9EC3-89F34E668E79}"/>
              </a:ext>
            </a:extLst>
          </p:cNvPr>
          <p:cNvSpPr/>
          <p:nvPr/>
        </p:nvSpPr>
        <p:spPr>
          <a:xfrm>
            <a:off x="1696814" y="3964961"/>
            <a:ext cx="906716" cy="691563"/>
          </a:xfrm>
          <a:custGeom>
            <a:avLst/>
            <a:gdLst>
              <a:gd name="connsiteX0" fmla="*/ 0 w 906716"/>
              <a:gd name="connsiteY0" fmla="*/ 0 h 691563"/>
              <a:gd name="connsiteX1" fmla="*/ 207469 w 906716"/>
              <a:gd name="connsiteY1" fmla="*/ 111418 h 691563"/>
              <a:gd name="connsiteX2" fmla="*/ 414938 w 906716"/>
              <a:gd name="connsiteY2" fmla="*/ 249731 h 691563"/>
              <a:gd name="connsiteX3" fmla="*/ 614722 w 906716"/>
              <a:gd name="connsiteY3" fmla="*/ 407254 h 691563"/>
              <a:gd name="connsiteX4" fmla="*/ 776087 w 906716"/>
              <a:gd name="connsiteY4" fmla="*/ 549408 h 691563"/>
              <a:gd name="connsiteX5" fmla="*/ 906716 w 906716"/>
              <a:gd name="connsiteY5" fmla="*/ 691563 h 69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16" h="691563">
                <a:moveTo>
                  <a:pt x="0" y="0"/>
                </a:moveTo>
                <a:cubicBezTo>
                  <a:pt x="69156" y="34898"/>
                  <a:pt x="138313" y="69796"/>
                  <a:pt x="207469" y="111418"/>
                </a:cubicBezTo>
                <a:cubicBezTo>
                  <a:pt x="276625" y="153040"/>
                  <a:pt x="347063" y="200425"/>
                  <a:pt x="414938" y="249731"/>
                </a:cubicBezTo>
                <a:cubicBezTo>
                  <a:pt x="482814" y="299037"/>
                  <a:pt x="554530" y="357308"/>
                  <a:pt x="614722" y="407254"/>
                </a:cubicBezTo>
                <a:cubicBezTo>
                  <a:pt x="674914" y="457200"/>
                  <a:pt x="727421" y="502023"/>
                  <a:pt x="776087" y="549408"/>
                </a:cubicBezTo>
                <a:cubicBezTo>
                  <a:pt x="824753" y="596793"/>
                  <a:pt x="865734" y="644178"/>
                  <a:pt x="906716" y="691563"/>
                </a:cubicBezTo>
              </a:path>
            </a:pathLst>
          </a:custGeom>
          <a:noFill/>
          <a:ln w="19050">
            <a:solidFill>
              <a:srgbClr val="F2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sellaDiTesto 1">
            <a:extLst>
              <a:ext uri="{FF2B5EF4-FFF2-40B4-BE49-F238E27FC236}">
                <a16:creationId xmlns:a16="http://schemas.microsoft.com/office/drawing/2014/main" id="{5AE41BAE-C2F6-4542-9BF6-84984065211C}"/>
              </a:ext>
            </a:extLst>
          </p:cNvPr>
          <p:cNvSpPr txBox="1"/>
          <p:nvPr/>
        </p:nvSpPr>
        <p:spPr>
          <a:xfrm>
            <a:off x="165847" y="1453415"/>
            <a:ext cx="5444121" cy="830997"/>
          </a:xfrm>
          <a:prstGeom prst="rect">
            <a:avLst/>
          </a:prstGeom>
          <a:noFill/>
        </p:spPr>
        <p:txBody>
          <a:bodyPr wrap="square" rtlCol="0">
            <a:spAutoFit/>
          </a:bodyPr>
          <a:lstStyle/>
          <a:p>
            <a:r>
              <a:rPr lang="it-IT" sz="2400" dirty="0">
                <a:solidFill>
                  <a:srgbClr val="FFFFFF"/>
                </a:solidFill>
                <a:latin typeface="Oswald" pitchFamily="2" charset="77"/>
              </a:rPr>
              <a:t>Eratostene di Cirene </a:t>
            </a:r>
            <a:r>
              <a:rPr lang="it-IT" sz="2400" b="1" dirty="0">
                <a:solidFill>
                  <a:srgbClr val="FF0000"/>
                </a:solidFill>
                <a:latin typeface="Oswald" pitchFamily="2" charset="77"/>
              </a:rPr>
              <a:t>misura</a:t>
            </a:r>
            <a:r>
              <a:rPr lang="it-IT" sz="2400" dirty="0">
                <a:solidFill>
                  <a:srgbClr val="FFFFFF"/>
                </a:solidFill>
                <a:latin typeface="Oswald" pitchFamily="2" charset="77"/>
              </a:rPr>
              <a:t>  la circonferenza della Terra</a:t>
            </a:r>
          </a:p>
        </p:txBody>
      </p:sp>
      <p:grpSp>
        <p:nvGrpSpPr>
          <p:cNvPr id="24" name="Group 23">
            <a:extLst>
              <a:ext uri="{FF2B5EF4-FFF2-40B4-BE49-F238E27FC236}">
                <a16:creationId xmlns:a16="http://schemas.microsoft.com/office/drawing/2014/main" id="{02B0A9B0-DE90-FB4F-B832-E035025341C4}"/>
              </a:ext>
            </a:extLst>
          </p:cNvPr>
          <p:cNvGrpSpPr/>
          <p:nvPr/>
        </p:nvGrpSpPr>
        <p:grpSpPr>
          <a:xfrm>
            <a:off x="2246498" y="3760404"/>
            <a:ext cx="4554054" cy="550338"/>
            <a:chOff x="2246498" y="3760404"/>
            <a:chExt cx="4554054" cy="550338"/>
          </a:xfrm>
        </p:grpSpPr>
        <p:sp>
          <p:nvSpPr>
            <p:cNvPr id="18" name="TextBox 17">
              <a:extLst>
                <a:ext uri="{FF2B5EF4-FFF2-40B4-BE49-F238E27FC236}">
                  <a16:creationId xmlns:a16="http://schemas.microsoft.com/office/drawing/2014/main" id="{A723E222-EA5C-3449-B0AC-0819F1DF3E26}"/>
                </a:ext>
              </a:extLst>
            </p:cNvPr>
            <p:cNvSpPr txBox="1"/>
            <p:nvPr/>
          </p:nvSpPr>
          <p:spPr>
            <a:xfrm>
              <a:off x="3749717" y="3760404"/>
              <a:ext cx="3050835" cy="523220"/>
            </a:xfrm>
            <a:prstGeom prst="rect">
              <a:avLst/>
            </a:prstGeom>
            <a:noFill/>
          </p:spPr>
          <p:txBody>
            <a:bodyPr wrap="none" rtlCol="0">
              <a:spAutoFit/>
            </a:bodyPr>
            <a:lstStyle/>
            <a:p>
              <a:r>
                <a:rPr lang="en-US" sz="2800" dirty="0">
                  <a:solidFill>
                    <a:schemeClr val="bg1"/>
                  </a:solidFill>
                  <a:latin typeface="Oswald" pitchFamily="2" charset="77"/>
                </a:rPr>
                <a:t>5000 </a:t>
              </a:r>
              <a:r>
                <a:rPr lang="en-US" sz="2800" dirty="0" err="1">
                  <a:solidFill>
                    <a:schemeClr val="bg1"/>
                  </a:solidFill>
                  <a:latin typeface="Oswald" pitchFamily="2" charset="77"/>
                </a:rPr>
                <a:t>stadi</a:t>
              </a:r>
              <a:r>
                <a:rPr lang="en-US" sz="2800" dirty="0">
                  <a:solidFill>
                    <a:schemeClr val="bg1"/>
                  </a:solidFill>
                  <a:latin typeface="Oswald" pitchFamily="2" charset="77"/>
                </a:rPr>
                <a:t> (~800 km)</a:t>
              </a:r>
              <a:endParaRPr lang="en-US" sz="2800" baseline="30000" dirty="0">
                <a:solidFill>
                  <a:schemeClr val="bg1"/>
                </a:solidFill>
                <a:latin typeface="Oswald" pitchFamily="2" charset="77"/>
              </a:endParaRPr>
            </a:p>
          </p:txBody>
        </p:sp>
        <p:cxnSp>
          <p:nvCxnSpPr>
            <p:cNvPr id="16" name="Straight Arrow Connector 15">
              <a:extLst>
                <a:ext uri="{FF2B5EF4-FFF2-40B4-BE49-F238E27FC236}">
                  <a16:creationId xmlns:a16="http://schemas.microsoft.com/office/drawing/2014/main" id="{7F02EAFC-A6B3-FF45-ABD7-137C28AF0062}"/>
                </a:ext>
              </a:extLst>
            </p:cNvPr>
            <p:cNvCxnSpPr/>
            <p:nvPr/>
          </p:nvCxnSpPr>
          <p:spPr>
            <a:xfrm flipH="1">
              <a:off x="2246498" y="4151033"/>
              <a:ext cx="1503219" cy="159709"/>
            </a:xfrm>
            <a:prstGeom prst="straightConnector1">
              <a:avLst/>
            </a:prstGeom>
            <a:ln>
              <a:solidFill>
                <a:srgbClr val="F200FF"/>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B3D1DFFF-7EE3-F34B-80D5-BC802E49216C}"/>
              </a:ext>
            </a:extLst>
          </p:cNvPr>
          <p:cNvSpPr txBox="1"/>
          <p:nvPr/>
        </p:nvSpPr>
        <p:spPr>
          <a:xfrm>
            <a:off x="4263478" y="5442626"/>
            <a:ext cx="2023311" cy="523220"/>
          </a:xfrm>
          <a:prstGeom prst="rect">
            <a:avLst/>
          </a:prstGeom>
          <a:noFill/>
        </p:spPr>
        <p:txBody>
          <a:bodyPr wrap="none" rtlCol="0">
            <a:spAutoFit/>
          </a:bodyPr>
          <a:lstStyle/>
          <a:p>
            <a:r>
              <a:rPr lang="en-US" sz="2800" dirty="0">
                <a:solidFill>
                  <a:schemeClr val="bg1"/>
                </a:solidFill>
                <a:latin typeface="Oswald" pitchFamily="2" charset="77"/>
              </a:rPr>
              <a:t>x ~ 41000 km</a:t>
            </a:r>
          </a:p>
        </p:txBody>
      </p:sp>
      <p:grpSp>
        <p:nvGrpSpPr>
          <p:cNvPr id="20" name="Group 19">
            <a:extLst>
              <a:ext uri="{FF2B5EF4-FFF2-40B4-BE49-F238E27FC236}">
                <a16:creationId xmlns:a16="http://schemas.microsoft.com/office/drawing/2014/main" id="{D2B7D68F-BD27-2843-8204-12218D825F0A}"/>
              </a:ext>
            </a:extLst>
          </p:cNvPr>
          <p:cNvGrpSpPr/>
          <p:nvPr/>
        </p:nvGrpSpPr>
        <p:grpSpPr>
          <a:xfrm>
            <a:off x="2038865" y="2956112"/>
            <a:ext cx="1412714" cy="639704"/>
            <a:chOff x="2038865" y="2956112"/>
            <a:chExt cx="1412714" cy="639704"/>
          </a:xfrm>
        </p:grpSpPr>
        <p:sp>
          <p:nvSpPr>
            <p:cNvPr id="6" name="TextBox 5">
              <a:extLst>
                <a:ext uri="{FF2B5EF4-FFF2-40B4-BE49-F238E27FC236}">
                  <a16:creationId xmlns:a16="http://schemas.microsoft.com/office/drawing/2014/main" id="{885BE264-7677-1E41-B53C-52C35016D5C8}"/>
                </a:ext>
              </a:extLst>
            </p:cNvPr>
            <p:cNvSpPr txBox="1"/>
            <p:nvPr/>
          </p:nvSpPr>
          <p:spPr>
            <a:xfrm>
              <a:off x="3012035" y="2956112"/>
              <a:ext cx="439544" cy="523220"/>
            </a:xfrm>
            <a:prstGeom prst="rect">
              <a:avLst/>
            </a:prstGeom>
            <a:noFill/>
          </p:spPr>
          <p:txBody>
            <a:bodyPr wrap="none" rtlCol="0">
              <a:spAutoFit/>
            </a:bodyPr>
            <a:lstStyle/>
            <a:p>
              <a:r>
                <a:rPr lang="en-US" sz="2800" dirty="0">
                  <a:solidFill>
                    <a:schemeClr val="bg1"/>
                  </a:solidFill>
                  <a:latin typeface="Oswald" pitchFamily="2" charset="77"/>
                </a:rPr>
                <a:t>7</a:t>
              </a:r>
              <a:r>
                <a:rPr lang="en-US" sz="2800" baseline="30000" dirty="0">
                  <a:solidFill>
                    <a:schemeClr val="bg1"/>
                  </a:solidFill>
                  <a:latin typeface="Oswald" pitchFamily="2" charset="77"/>
                </a:rPr>
                <a:t>0</a:t>
              </a:r>
            </a:p>
          </p:txBody>
        </p:sp>
        <p:cxnSp>
          <p:nvCxnSpPr>
            <p:cNvPr id="19" name="Straight Arrow Connector 18">
              <a:extLst>
                <a:ext uri="{FF2B5EF4-FFF2-40B4-BE49-F238E27FC236}">
                  <a16:creationId xmlns:a16="http://schemas.microsoft.com/office/drawing/2014/main" id="{C0368345-E267-6E40-B417-94EC7CB57BAF}"/>
                </a:ext>
              </a:extLst>
            </p:cNvPr>
            <p:cNvCxnSpPr/>
            <p:nvPr/>
          </p:nvCxnSpPr>
          <p:spPr>
            <a:xfrm flipH="1">
              <a:off x="2038865" y="3267962"/>
              <a:ext cx="959242" cy="327854"/>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004304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2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2000"/>
                                            <p:tgtEl>
                                              <p:spTgt spid="13"/>
                                            </p:tgtEl>
                                          </p:cBhvr>
                                        </p:animEffect>
                                      </p:childTnLst>
                                    </p:cTn>
                                  </p:par>
                                  <p:par>
                                    <p:cTn id="35" presetID="2" presetClass="entr" presetSubtype="3" fill="hold" nodeType="withEffect" p14:presetBounceEnd="50000">
                                      <p:stCondLst>
                                        <p:cond delay="600"/>
                                      </p:stCondLst>
                                      <p:childTnLst>
                                        <p:set>
                                          <p:cBhvr>
                                            <p:cTn id="36" dur="1" fill="hold">
                                              <p:stCondLst>
                                                <p:cond delay="0"/>
                                              </p:stCondLst>
                                            </p:cTn>
                                            <p:tgtEl>
                                              <p:spTgt spid="24"/>
                                            </p:tgtEl>
                                            <p:attrNameLst>
                                              <p:attrName>style.visibility</p:attrName>
                                            </p:attrNameLst>
                                          </p:cBhvr>
                                          <p:to>
                                            <p:strVal val="visible"/>
                                          </p:to>
                                        </p:set>
                                        <p:anim calcmode="lin" valueType="num" p14:bounceEnd="50000">
                                          <p:cBhvr additive="base">
                                            <p:cTn id="37" dur="20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38" dur="2000" fill="hold"/>
                                            <p:tgtEl>
                                              <p:spTgt spid="24"/>
                                            </p:tgtEl>
                                            <p:attrNameLst>
                                              <p:attrName>ppt_y</p:attrName>
                                            </p:attrNameLst>
                                          </p:cBhvr>
                                          <p:tavLst>
                                            <p:tav tm="0">
                                              <p:val>
                                                <p:strVal val="0-#ppt_h/2"/>
                                              </p:val>
                                            </p:tav>
                                            <p:tav tm="100000">
                                              <p:val>
                                                <p:strVal val="#ppt_y"/>
                                              </p:val>
                                            </p:tav>
                                          </p:tavLst>
                                        </p:anim>
                                      </p:childTnLst>
                                    </p:cTn>
                                  </p:par>
                                </p:childTnLst>
                              </p:cTn>
                            </p:par>
                            <p:par>
                              <p:cTn id="39" fill="hold">
                                <p:stCondLst>
                                  <p:cond delay="2600"/>
                                </p:stCondLst>
                                <p:childTnLst>
                                  <p:par>
                                    <p:cTn id="40" presetID="2" presetClass="entr" presetSubtype="3" fill="hold" nodeType="afterEffect" p14:presetBounceEnd="50000">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14:bounceEnd="50000">
                                          <p:cBhvr additive="base">
                                            <p:cTn id="42" dur="20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43"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900" decel="100000" fill="hold"/>
                                            <p:tgtEl>
                                              <p:spTgt spid="10"/>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900" decel="100000" fill="hold"/>
                                            <p:tgtEl>
                                              <p:spTgt spid="15"/>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80">
                                              <p:stCondLst>
                                                <p:cond delay="0"/>
                                              </p:stCondLst>
                                            </p:cTn>
                                            <p:tgtEl>
                                              <p:spTgt spid="21"/>
                                            </p:tgtEl>
                                          </p:cBhvr>
                                        </p:animEffect>
                                        <p:anim calcmode="lin" valueType="num">
                                          <p:cBhvr>
                                            <p:cTn id="6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0" dur="26">
                                              <p:stCondLst>
                                                <p:cond delay="650"/>
                                              </p:stCondLst>
                                            </p:cTn>
                                            <p:tgtEl>
                                              <p:spTgt spid="21"/>
                                            </p:tgtEl>
                                          </p:cBhvr>
                                          <p:to x="100000" y="60000"/>
                                        </p:animScale>
                                        <p:animScale>
                                          <p:cBhvr>
                                            <p:cTn id="71" dur="166" decel="50000">
                                              <p:stCondLst>
                                                <p:cond delay="676"/>
                                              </p:stCondLst>
                                            </p:cTn>
                                            <p:tgtEl>
                                              <p:spTgt spid="21"/>
                                            </p:tgtEl>
                                          </p:cBhvr>
                                          <p:to x="100000" y="100000"/>
                                        </p:animScale>
                                        <p:animScale>
                                          <p:cBhvr>
                                            <p:cTn id="72" dur="26">
                                              <p:stCondLst>
                                                <p:cond delay="1312"/>
                                              </p:stCondLst>
                                            </p:cTn>
                                            <p:tgtEl>
                                              <p:spTgt spid="21"/>
                                            </p:tgtEl>
                                          </p:cBhvr>
                                          <p:to x="100000" y="80000"/>
                                        </p:animScale>
                                        <p:animScale>
                                          <p:cBhvr>
                                            <p:cTn id="73" dur="166" decel="50000">
                                              <p:stCondLst>
                                                <p:cond delay="1338"/>
                                              </p:stCondLst>
                                            </p:cTn>
                                            <p:tgtEl>
                                              <p:spTgt spid="21"/>
                                            </p:tgtEl>
                                          </p:cBhvr>
                                          <p:to x="100000" y="100000"/>
                                        </p:animScale>
                                        <p:animScale>
                                          <p:cBhvr>
                                            <p:cTn id="74" dur="26">
                                              <p:stCondLst>
                                                <p:cond delay="1642"/>
                                              </p:stCondLst>
                                            </p:cTn>
                                            <p:tgtEl>
                                              <p:spTgt spid="21"/>
                                            </p:tgtEl>
                                          </p:cBhvr>
                                          <p:to x="100000" y="90000"/>
                                        </p:animScale>
                                        <p:animScale>
                                          <p:cBhvr>
                                            <p:cTn id="75" dur="166" decel="50000">
                                              <p:stCondLst>
                                                <p:cond delay="1668"/>
                                              </p:stCondLst>
                                            </p:cTn>
                                            <p:tgtEl>
                                              <p:spTgt spid="21"/>
                                            </p:tgtEl>
                                          </p:cBhvr>
                                          <p:to x="100000" y="100000"/>
                                        </p:animScale>
                                        <p:animScale>
                                          <p:cBhvr>
                                            <p:cTn id="76" dur="26">
                                              <p:stCondLst>
                                                <p:cond delay="1808"/>
                                              </p:stCondLst>
                                            </p:cTn>
                                            <p:tgtEl>
                                              <p:spTgt spid="21"/>
                                            </p:tgtEl>
                                          </p:cBhvr>
                                          <p:to x="100000" y="95000"/>
                                        </p:animScale>
                                        <p:animScale>
                                          <p:cBhvr>
                                            <p:cTn id="7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P spid="15" grpId="0"/>
          <p:bldP spid="13" grpId="0" animBg="1"/>
          <p:bldP spid="7"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0-#ppt_w/2"/>
                                              </p:val>
                                            </p:tav>
                                            <p:tav tm="100000">
                                              <p:val>
                                                <p:strVal val="#ppt_x"/>
                                              </p:val>
                                            </p:tav>
                                          </p:tavLst>
                                        </p:anim>
                                        <p:anim calcmode="lin" valueType="num">
                                          <p:cBhvr additive="base">
                                            <p:cTn id="16"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2000"/>
                                            <p:tgtEl>
                                              <p:spTgt spid="13"/>
                                            </p:tgtEl>
                                          </p:cBhvr>
                                        </p:animEffect>
                                      </p:childTnLst>
                                    </p:cTn>
                                  </p:par>
                                  <p:par>
                                    <p:cTn id="35" presetID="2" presetClass="entr" presetSubtype="3" fill="hold" nodeType="withEffect">
                                      <p:stCondLst>
                                        <p:cond delay="6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2000" fill="hold"/>
                                            <p:tgtEl>
                                              <p:spTgt spid="24"/>
                                            </p:tgtEl>
                                            <p:attrNameLst>
                                              <p:attrName>ppt_x</p:attrName>
                                            </p:attrNameLst>
                                          </p:cBhvr>
                                          <p:tavLst>
                                            <p:tav tm="0">
                                              <p:val>
                                                <p:strVal val="1+#ppt_w/2"/>
                                              </p:val>
                                            </p:tav>
                                            <p:tav tm="100000">
                                              <p:val>
                                                <p:strVal val="#ppt_x"/>
                                              </p:val>
                                            </p:tav>
                                          </p:tavLst>
                                        </p:anim>
                                        <p:anim calcmode="lin" valueType="num">
                                          <p:cBhvr additive="base">
                                            <p:cTn id="38" dur="2000" fill="hold"/>
                                            <p:tgtEl>
                                              <p:spTgt spid="24"/>
                                            </p:tgtEl>
                                            <p:attrNameLst>
                                              <p:attrName>ppt_y</p:attrName>
                                            </p:attrNameLst>
                                          </p:cBhvr>
                                          <p:tavLst>
                                            <p:tav tm="0">
                                              <p:val>
                                                <p:strVal val="0-#ppt_h/2"/>
                                              </p:val>
                                            </p:tav>
                                            <p:tav tm="100000">
                                              <p:val>
                                                <p:strVal val="#ppt_y"/>
                                              </p:val>
                                            </p:tav>
                                          </p:tavLst>
                                        </p:anim>
                                      </p:childTnLst>
                                    </p:cTn>
                                  </p:par>
                                </p:childTnLst>
                              </p:cTn>
                            </p:par>
                            <p:par>
                              <p:cTn id="39" fill="hold">
                                <p:stCondLst>
                                  <p:cond delay="2600"/>
                                </p:stCondLst>
                                <p:childTnLst>
                                  <p:par>
                                    <p:cTn id="40" presetID="2" presetClass="entr" presetSubtype="3"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000" fill="hold"/>
                                            <p:tgtEl>
                                              <p:spTgt spid="20"/>
                                            </p:tgtEl>
                                            <p:attrNameLst>
                                              <p:attrName>ppt_x</p:attrName>
                                            </p:attrNameLst>
                                          </p:cBhvr>
                                          <p:tavLst>
                                            <p:tav tm="0">
                                              <p:val>
                                                <p:strVal val="1+#ppt_w/2"/>
                                              </p:val>
                                            </p:tav>
                                            <p:tav tm="100000">
                                              <p:val>
                                                <p:strVal val="#ppt_x"/>
                                              </p:val>
                                            </p:tav>
                                          </p:tavLst>
                                        </p:anim>
                                        <p:anim calcmode="lin" valueType="num">
                                          <p:cBhvr additive="base">
                                            <p:cTn id="43"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900" decel="100000" fill="hold"/>
                                            <p:tgtEl>
                                              <p:spTgt spid="10"/>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900" decel="100000" fill="hold"/>
                                            <p:tgtEl>
                                              <p:spTgt spid="15"/>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down)">
                                          <p:cBhvr>
                                            <p:cTn id="64" dur="580">
                                              <p:stCondLst>
                                                <p:cond delay="0"/>
                                              </p:stCondLst>
                                            </p:cTn>
                                            <p:tgtEl>
                                              <p:spTgt spid="21"/>
                                            </p:tgtEl>
                                          </p:cBhvr>
                                        </p:animEffect>
                                        <p:anim calcmode="lin" valueType="num">
                                          <p:cBhvr>
                                            <p:cTn id="6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0" dur="26">
                                              <p:stCondLst>
                                                <p:cond delay="650"/>
                                              </p:stCondLst>
                                            </p:cTn>
                                            <p:tgtEl>
                                              <p:spTgt spid="21"/>
                                            </p:tgtEl>
                                          </p:cBhvr>
                                          <p:to x="100000" y="60000"/>
                                        </p:animScale>
                                        <p:animScale>
                                          <p:cBhvr>
                                            <p:cTn id="71" dur="166" decel="50000">
                                              <p:stCondLst>
                                                <p:cond delay="676"/>
                                              </p:stCondLst>
                                            </p:cTn>
                                            <p:tgtEl>
                                              <p:spTgt spid="21"/>
                                            </p:tgtEl>
                                          </p:cBhvr>
                                          <p:to x="100000" y="100000"/>
                                        </p:animScale>
                                        <p:animScale>
                                          <p:cBhvr>
                                            <p:cTn id="72" dur="26">
                                              <p:stCondLst>
                                                <p:cond delay="1312"/>
                                              </p:stCondLst>
                                            </p:cTn>
                                            <p:tgtEl>
                                              <p:spTgt spid="21"/>
                                            </p:tgtEl>
                                          </p:cBhvr>
                                          <p:to x="100000" y="80000"/>
                                        </p:animScale>
                                        <p:animScale>
                                          <p:cBhvr>
                                            <p:cTn id="73" dur="166" decel="50000">
                                              <p:stCondLst>
                                                <p:cond delay="1338"/>
                                              </p:stCondLst>
                                            </p:cTn>
                                            <p:tgtEl>
                                              <p:spTgt spid="21"/>
                                            </p:tgtEl>
                                          </p:cBhvr>
                                          <p:to x="100000" y="100000"/>
                                        </p:animScale>
                                        <p:animScale>
                                          <p:cBhvr>
                                            <p:cTn id="74" dur="26">
                                              <p:stCondLst>
                                                <p:cond delay="1642"/>
                                              </p:stCondLst>
                                            </p:cTn>
                                            <p:tgtEl>
                                              <p:spTgt spid="21"/>
                                            </p:tgtEl>
                                          </p:cBhvr>
                                          <p:to x="100000" y="90000"/>
                                        </p:animScale>
                                        <p:animScale>
                                          <p:cBhvr>
                                            <p:cTn id="75" dur="166" decel="50000">
                                              <p:stCondLst>
                                                <p:cond delay="1668"/>
                                              </p:stCondLst>
                                            </p:cTn>
                                            <p:tgtEl>
                                              <p:spTgt spid="21"/>
                                            </p:tgtEl>
                                          </p:cBhvr>
                                          <p:to x="100000" y="100000"/>
                                        </p:animScale>
                                        <p:animScale>
                                          <p:cBhvr>
                                            <p:cTn id="76" dur="26">
                                              <p:stCondLst>
                                                <p:cond delay="1808"/>
                                              </p:stCondLst>
                                            </p:cTn>
                                            <p:tgtEl>
                                              <p:spTgt spid="21"/>
                                            </p:tgtEl>
                                          </p:cBhvr>
                                          <p:to x="100000" y="95000"/>
                                        </p:animScale>
                                        <p:animScale>
                                          <p:cBhvr>
                                            <p:cTn id="7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P spid="15" grpId="0"/>
          <p:bldP spid="13" grpId="0" animBg="1"/>
          <p:bldP spid="7" grpId="0"/>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817EE-B5B9-B04E-A058-E22C69436651}"/>
              </a:ext>
            </a:extLst>
          </p:cNvPr>
          <p:cNvSpPr>
            <a:spLocks noGrp="1"/>
          </p:cNvSpPr>
          <p:nvPr>
            <p:ph type="sldNum" sz="quarter" idx="12"/>
          </p:nvPr>
        </p:nvSpPr>
        <p:spPr/>
        <p:txBody>
          <a:bodyPr/>
          <a:lstStyle/>
          <a:p>
            <a:fld id="{1744BE55-CFB6-3249-9653-5A6C656DA5B0}" type="slidenum">
              <a:rPr lang="en-US" smtClean="0"/>
              <a:pPr/>
              <a:t>7</a:t>
            </a:fld>
            <a:endParaRPr lang="en-US"/>
          </a:p>
        </p:txBody>
      </p:sp>
      <p:sp>
        <p:nvSpPr>
          <p:cNvPr id="22" name="CasellaDiTesto 1">
            <a:extLst>
              <a:ext uri="{FF2B5EF4-FFF2-40B4-BE49-F238E27FC236}">
                <a16:creationId xmlns:a16="http://schemas.microsoft.com/office/drawing/2014/main" id="{D6C93639-289E-1B47-AD62-EAC03A400603}"/>
              </a:ext>
            </a:extLst>
          </p:cNvPr>
          <p:cNvSpPr txBox="1"/>
          <p:nvPr/>
        </p:nvSpPr>
        <p:spPr>
          <a:xfrm>
            <a:off x="138953" y="191241"/>
            <a:ext cx="5167833" cy="954107"/>
          </a:xfrm>
          <a:prstGeom prst="rect">
            <a:avLst/>
          </a:prstGeom>
          <a:noFill/>
        </p:spPr>
        <p:txBody>
          <a:bodyPr wrap="square" rtlCol="0">
            <a:spAutoFit/>
          </a:bodyPr>
          <a:lstStyle/>
          <a:p>
            <a:r>
              <a:rPr lang="it-IT" sz="2800" dirty="0">
                <a:solidFill>
                  <a:srgbClr val="FFFFFF"/>
                </a:solidFill>
                <a:latin typeface="Oswald" pitchFamily="2" charset="77"/>
              </a:rPr>
              <a:t>Galileo: nascita del metodo scientifico (e della fisica classica) </a:t>
            </a:r>
          </a:p>
        </p:txBody>
      </p:sp>
      <p:sp>
        <p:nvSpPr>
          <p:cNvPr id="7" name="CasellaDiTesto 1">
            <a:extLst>
              <a:ext uri="{FF2B5EF4-FFF2-40B4-BE49-F238E27FC236}">
                <a16:creationId xmlns:a16="http://schemas.microsoft.com/office/drawing/2014/main" id="{AAA478BE-D39E-534C-92AC-598B6981FA0C}"/>
              </a:ext>
            </a:extLst>
          </p:cNvPr>
          <p:cNvSpPr txBox="1"/>
          <p:nvPr/>
        </p:nvSpPr>
        <p:spPr>
          <a:xfrm>
            <a:off x="5911625" y="292835"/>
            <a:ext cx="3232375" cy="707886"/>
          </a:xfrm>
          <a:prstGeom prst="rect">
            <a:avLst/>
          </a:prstGeom>
          <a:noFill/>
        </p:spPr>
        <p:txBody>
          <a:bodyPr wrap="square" rtlCol="0">
            <a:spAutoFit/>
          </a:bodyPr>
          <a:lstStyle/>
          <a:p>
            <a:r>
              <a:rPr lang="it-IT" sz="2000" dirty="0">
                <a:solidFill>
                  <a:srgbClr val="FFFFFF"/>
                </a:solidFill>
                <a:latin typeface="Oswald" pitchFamily="2" charset="77"/>
              </a:rPr>
              <a:t>Un innovatore rivoluzionario: le domande non le pone al filosofo. </a:t>
            </a:r>
          </a:p>
        </p:txBody>
      </p:sp>
      <p:sp>
        <p:nvSpPr>
          <p:cNvPr id="4" name="Rectangle 3">
            <a:extLst>
              <a:ext uri="{FF2B5EF4-FFF2-40B4-BE49-F238E27FC236}">
                <a16:creationId xmlns:a16="http://schemas.microsoft.com/office/drawing/2014/main" id="{292EEE5C-EE5A-0845-9B3B-B050C120F904}"/>
              </a:ext>
            </a:extLst>
          </p:cNvPr>
          <p:cNvSpPr/>
          <p:nvPr/>
        </p:nvSpPr>
        <p:spPr>
          <a:xfrm>
            <a:off x="5911625" y="1221057"/>
            <a:ext cx="1954381" cy="400110"/>
          </a:xfrm>
          <a:prstGeom prst="rect">
            <a:avLst/>
          </a:prstGeom>
        </p:spPr>
        <p:txBody>
          <a:bodyPr wrap="none">
            <a:spAutoFit/>
          </a:bodyPr>
          <a:lstStyle/>
          <a:p>
            <a:r>
              <a:rPr lang="it-IT" sz="2000" dirty="0">
                <a:solidFill>
                  <a:srgbClr val="FFFFFF"/>
                </a:solidFill>
                <a:latin typeface="Oswald" pitchFamily="2" charset="77"/>
              </a:rPr>
              <a:t>Le pone alla natura</a:t>
            </a:r>
            <a:endParaRPr lang="en-US" sz="2000" dirty="0"/>
          </a:p>
        </p:txBody>
      </p:sp>
      <p:sp>
        <p:nvSpPr>
          <p:cNvPr id="9" name="Rectangle 8">
            <a:extLst>
              <a:ext uri="{FF2B5EF4-FFF2-40B4-BE49-F238E27FC236}">
                <a16:creationId xmlns:a16="http://schemas.microsoft.com/office/drawing/2014/main" id="{42FF70EA-961F-EB48-A5C5-83A4E24AD86F}"/>
              </a:ext>
            </a:extLst>
          </p:cNvPr>
          <p:cNvSpPr/>
          <p:nvPr/>
        </p:nvSpPr>
        <p:spPr>
          <a:xfrm>
            <a:off x="5931385" y="1841503"/>
            <a:ext cx="3212615" cy="1015663"/>
          </a:xfrm>
          <a:prstGeom prst="rect">
            <a:avLst/>
          </a:prstGeom>
        </p:spPr>
        <p:txBody>
          <a:bodyPr wrap="square">
            <a:spAutoFit/>
          </a:bodyPr>
          <a:lstStyle/>
          <a:p>
            <a:r>
              <a:rPr lang="it-IT" sz="2000" dirty="0">
                <a:solidFill>
                  <a:srgbClr val="FFFFFF"/>
                </a:solidFill>
                <a:latin typeface="Oswald" pitchFamily="2" charset="77"/>
              </a:rPr>
              <a:t>E le pone in modo da costringerla a dare risposte che non possano essere ambigue.</a:t>
            </a:r>
            <a:endParaRPr lang="en-US" sz="2000" dirty="0"/>
          </a:p>
        </p:txBody>
      </p:sp>
      <p:pic>
        <p:nvPicPr>
          <p:cNvPr id="10" name="Picture 9" descr="temp4.png">
            <a:extLst>
              <a:ext uri="{FF2B5EF4-FFF2-40B4-BE49-F238E27FC236}">
                <a16:creationId xmlns:a16="http://schemas.microsoft.com/office/drawing/2014/main" id="{8C6FBB39-6987-574E-84B4-AA6365FAB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34" y="2857166"/>
            <a:ext cx="5066852" cy="3452386"/>
          </a:xfrm>
          <a:prstGeom prst="rect">
            <a:avLst/>
          </a:prstGeom>
        </p:spPr>
      </p:pic>
      <p:pic>
        <p:nvPicPr>
          <p:cNvPr id="11" name="Picture 10" descr="temp2.png">
            <a:extLst>
              <a:ext uri="{FF2B5EF4-FFF2-40B4-BE49-F238E27FC236}">
                <a16:creationId xmlns:a16="http://schemas.microsoft.com/office/drawing/2014/main" id="{4E4EFF11-5191-7E4C-BF7D-81B9B79AB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20" y="2813846"/>
            <a:ext cx="5066852" cy="3452386"/>
          </a:xfrm>
          <a:prstGeom prst="rect">
            <a:avLst/>
          </a:prstGeom>
        </p:spPr>
      </p:pic>
      <p:pic>
        <p:nvPicPr>
          <p:cNvPr id="12" name="Picture 11" descr="temp3.png">
            <a:extLst>
              <a:ext uri="{FF2B5EF4-FFF2-40B4-BE49-F238E27FC236}">
                <a16:creationId xmlns:a16="http://schemas.microsoft.com/office/drawing/2014/main" id="{7941D60C-D666-FE43-BF58-ED9FF8D00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934" y="2857166"/>
            <a:ext cx="5066852" cy="3452386"/>
          </a:xfrm>
          <a:prstGeom prst="rect">
            <a:avLst/>
          </a:prstGeom>
        </p:spPr>
      </p:pic>
      <p:sp>
        <p:nvSpPr>
          <p:cNvPr id="5" name="TextBox 4">
            <a:extLst>
              <a:ext uri="{FF2B5EF4-FFF2-40B4-BE49-F238E27FC236}">
                <a16:creationId xmlns:a16="http://schemas.microsoft.com/office/drawing/2014/main" id="{24071484-2580-C74B-A745-334FEBA3A461}"/>
              </a:ext>
            </a:extLst>
          </p:cNvPr>
          <p:cNvSpPr txBox="1"/>
          <p:nvPr/>
        </p:nvSpPr>
        <p:spPr>
          <a:xfrm>
            <a:off x="138953" y="1421112"/>
            <a:ext cx="5167833" cy="1200329"/>
          </a:xfrm>
          <a:prstGeom prst="rect">
            <a:avLst/>
          </a:prstGeom>
          <a:noFill/>
        </p:spPr>
        <p:txBody>
          <a:bodyPr wrap="square" rtlCol="0">
            <a:spAutoFit/>
          </a:bodyPr>
          <a:lstStyle/>
          <a:p>
            <a:r>
              <a:rPr lang="it-IT" sz="2400" dirty="0">
                <a:solidFill>
                  <a:schemeClr val="bg1"/>
                </a:solidFill>
                <a:latin typeface="Oswald" pitchFamily="2" charset="77"/>
              </a:rPr>
              <a:t>Due bocce, di peso diverso, lasciate cadere assieme, allo stesso momento, raggiungono il suolo contemporaneamente?</a:t>
            </a:r>
          </a:p>
        </p:txBody>
      </p:sp>
      <p:pic>
        <p:nvPicPr>
          <p:cNvPr id="13" name="Picture 12">
            <a:extLst>
              <a:ext uri="{FF2B5EF4-FFF2-40B4-BE49-F238E27FC236}">
                <a16:creationId xmlns:a16="http://schemas.microsoft.com/office/drawing/2014/main" id="{A5998782-61D3-584E-90E8-70BFB2F9C11B}"/>
              </a:ext>
            </a:extLst>
          </p:cNvPr>
          <p:cNvPicPr>
            <a:picLocks noChangeAspect="1"/>
          </p:cNvPicPr>
          <p:nvPr/>
        </p:nvPicPr>
        <p:blipFill>
          <a:blip r:embed="rId6"/>
          <a:stretch>
            <a:fillRect/>
          </a:stretch>
        </p:blipFill>
        <p:spPr>
          <a:xfrm rot="60000">
            <a:off x="6195117" y="2857166"/>
            <a:ext cx="2344044" cy="3609143"/>
          </a:xfrm>
          <a:prstGeom prst="rect">
            <a:avLst/>
          </a:prstGeom>
        </p:spPr>
      </p:pic>
      <p:sp>
        <p:nvSpPr>
          <p:cNvPr id="3" name="Oval 2">
            <a:extLst>
              <a:ext uri="{FF2B5EF4-FFF2-40B4-BE49-F238E27FC236}">
                <a16:creationId xmlns:a16="http://schemas.microsoft.com/office/drawing/2014/main" id="{63B5FCCD-E652-7D42-8764-2CB57FDA5DD0}"/>
              </a:ext>
            </a:extLst>
          </p:cNvPr>
          <p:cNvSpPr/>
          <p:nvPr/>
        </p:nvSpPr>
        <p:spPr>
          <a:xfrm>
            <a:off x="8147362" y="3037266"/>
            <a:ext cx="117231" cy="117231"/>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16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4.16667E-6 1.11111E-6 L -0.00035 0.43495 " pathEditMode="relative" rAng="0" ptsTypes="AA">
                                      <p:cBhvr>
                                        <p:cTn id="38" dur="2000" fill="hold"/>
                                        <p:tgtEl>
                                          <p:spTgt spid="3"/>
                                        </p:tgtEl>
                                        <p:attrNameLst>
                                          <p:attrName>ppt_x</p:attrName>
                                          <p:attrName>ppt_y</p:attrName>
                                        </p:attrNameLst>
                                      </p:cBhvr>
                                      <p:rCtr x="-17" y="21736"/>
                                    </p:animMotion>
                                  </p:childTnLst>
                                </p:cTn>
                              </p:par>
                              <p:par>
                                <p:cTn id="39" presetID="54" presetClass="path" presetSubtype="0" accel="50000" decel="50000" fill="hold" grpId="2" nodeType="withEffect">
                                  <p:stCondLst>
                                    <p:cond delay="1650"/>
                                  </p:stCondLst>
                                  <p:childTnLst>
                                    <p:animMotion origin="layout" path="M -0.00034 0.43495 C 0.00365 0.42685 0.01771 0.41898 0.02257 0.41898 C 0.05365 0.41898 0.08559 0.54398 0.08559 0.66898 C 0.08559 0.60602 0.10157 0.54398 0.11667 0.54398 C 0.13264 0.54398 0.14775 0.60694 0.14775 0.66898 C 0.14775 0.63796 0.15573 0.60602 0.16372 0.60602 C 0.17171 0.60602 0.17969 0.63704 0.17969 0.66898 C 0.17969 0.65301 0.18368 0.63796 0.18768 0.63796 C 0.19167 0.63796 0.19566 0.65394 0.19566 0.66898 C 0.19566 0.66088 0.19775 0.65301 0.19966 0.65301 C 0.2007 0.65301 0.20365 0.66111 0.20365 0.66898 C 0.20365 0.66505 0.20469 0.66088 0.20573 0.66088 C 0.20573 0.66181 0.20782 0.66481 0.20782 0.66898 C 0.20782 0.6669 0.20782 0.66505 0.20886 0.66505 C 0.20886 0.66597 0.2099 0.66713 0.2099 0.66898 C 0.2099 0.66806 0.2099 0.6669 0.2099 0.66597 C 0.21094 0.66597 0.21094 0.6669 0.21094 0.66806 C 0.21198 0.66806 0.21198 0.66713 0.21198 0.66597 C 0.21302 0.66597 0.21302 0.6669 0.21302 0.66806 " pathEditMode="relative" rAng="0" ptsTypes="AAAAAAAAAAAAAAAAAAA">
                                      <p:cBhvr>
                                        <p:cTn id="40" dur="3000" fill="hold"/>
                                        <p:tgtEl>
                                          <p:spTgt spid="3"/>
                                        </p:tgtEl>
                                        <p:attrNameLst>
                                          <p:attrName>ppt_x</p:attrName>
                                          <p:attrName>ppt_y</p:attrName>
                                        </p:attrNameLst>
                                      </p:cBhvr>
                                      <p:rCtr x="10660" y="10903"/>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nodeType="clickEffect">
                                  <p:stCondLst>
                                    <p:cond delay="0"/>
                                  </p:stCondLst>
                                  <p:childTnLst>
                                    <p:animMotion origin="layout" path="M 6.07397E-6 -1.15794E-6 L -0.24917 -0.37193 " pathEditMode="relative" ptsTypes="AA">
                                      <p:cBhvr>
                                        <p:cTn id="55" dur="2000" fill="hold"/>
                                        <p:tgtEl>
                                          <p:spTgt spid="11"/>
                                        </p:tgtEl>
                                        <p:attrNameLst>
                                          <p:attrName>ppt_x</p:attrName>
                                          <p:attrName>ppt_y</p:attrName>
                                        </p:attrNameLst>
                                      </p:cBhvr>
                                    </p:animMotion>
                                  </p:childTnLst>
                                </p:cTn>
                              </p:par>
                              <p:par>
                                <p:cTn id="56" presetID="10" presetClass="exit" presetSubtype="0" fill="hold" nodeType="withEffect">
                                  <p:stCondLst>
                                    <p:cond delay="0"/>
                                  </p:stCondLst>
                                  <p:childTnLst>
                                    <p:animEffect transition="out" filter="fade">
                                      <p:cBhvr>
                                        <p:cTn id="57" dur="2000"/>
                                        <p:tgtEl>
                                          <p:spTgt spid="12"/>
                                        </p:tgtEl>
                                      </p:cBhvr>
                                    </p:animEffect>
                                    <p:set>
                                      <p:cBhvr>
                                        <p:cTn id="58" dur="1" fill="hold">
                                          <p:stCondLst>
                                            <p:cond delay="19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3000"/>
                                        <p:tgtEl>
                                          <p:spTgt spid="11"/>
                                        </p:tgtEl>
                                      </p:cBhvr>
                                    </p:animEffect>
                                    <p:set>
                                      <p:cBhvr>
                                        <p:cTn id="61"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4" grpId="0"/>
      <p:bldP spid="9" grpId="0"/>
      <p:bldP spid="5" grpId="0"/>
      <p:bldP spid="3" grpId="0" animBg="1"/>
      <p:bldP spid="3" grpId="1" animBg="1"/>
      <p:bldP spid="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817EE-B5B9-B04E-A058-E22C69436651}"/>
              </a:ext>
            </a:extLst>
          </p:cNvPr>
          <p:cNvSpPr>
            <a:spLocks noGrp="1"/>
          </p:cNvSpPr>
          <p:nvPr>
            <p:ph type="sldNum" sz="quarter" idx="12"/>
          </p:nvPr>
        </p:nvSpPr>
        <p:spPr/>
        <p:txBody>
          <a:bodyPr/>
          <a:lstStyle/>
          <a:p>
            <a:fld id="{1744BE55-CFB6-3249-9653-5A6C656DA5B0}" type="slidenum">
              <a:rPr lang="en-US" smtClean="0"/>
              <a:pPr/>
              <a:t>8</a:t>
            </a:fld>
            <a:endParaRPr lang="en-US"/>
          </a:p>
        </p:txBody>
      </p:sp>
      <p:sp>
        <p:nvSpPr>
          <p:cNvPr id="22" name="CasellaDiTesto 1">
            <a:extLst>
              <a:ext uri="{FF2B5EF4-FFF2-40B4-BE49-F238E27FC236}">
                <a16:creationId xmlns:a16="http://schemas.microsoft.com/office/drawing/2014/main" id="{D6C93639-289E-1B47-AD62-EAC03A400603}"/>
              </a:ext>
            </a:extLst>
          </p:cNvPr>
          <p:cNvSpPr txBox="1"/>
          <p:nvPr/>
        </p:nvSpPr>
        <p:spPr>
          <a:xfrm>
            <a:off x="138953" y="191241"/>
            <a:ext cx="5167833" cy="954107"/>
          </a:xfrm>
          <a:prstGeom prst="rect">
            <a:avLst/>
          </a:prstGeom>
          <a:noFill/>
        </p:spPr>
        <p:txBody>
          <a:bodyPr wrap="square" rtlCol="0">
            <a:spAutoFit/>
          </a:bodyPr>
          <a:lstStyle/>
          <a:p>
            <a:r>
              <a:rPr lang="it-IT" sz="2800" dirty="0">
                <a:solidFill>
                  <a:srgbClr val="FFFFFF"/>
                </a:solidFill>
                <a:latin typeface="Oswald" pitchFamily="2" charset="77"/>
              </a:rPr>
              <a:t>Galileo: nascita del metodo scientifico (e della fisica classica) </a:t>
            </a:r>
          </a:p>
        </p:txBody>
      </p:sp>
      <p:pic>
        <p:nvPicPr>
          <p:cNvPr id="2058" name="Picture 10" descr="https://png2.kisspng.com/sh/b65f9b34e9df7f3caf4823c550f2309d/L0KzQYm3VcEyN5NrfZH0aYP2gLBuTf12e5Z0RdlqbHnvdbE0if5kdJpzfdY2cHzkfra0kBNqbZ95gdhyYz3wdcXvjBQue5RuRadqZkXkRIK6VPEyPJc2Rqg9NEG7QoKCUcUzPmE5T6kBM0OzQ4a1kP5o/kisspng-museo-galileo-inclined-plane-scientific-method-sci-5af5a4134a14f1.6441821915260477633035.png">
            <a:extLst>
              <a:ext uri="{FF2B5EF4-FFF2-40B4-BE49-F238E27FC236}">
                <a16:creationId xmlns:a16="http://schemas.microsoft.com/office/drawing/2014/main" id="{499E501C-885C-034B-AB60-CF4D13B40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5" y="2509949"/>
            <a:ext cx="6034741" cy="3847147"/>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1">
            <a:extLst>
              <a:ext uri="{FF2B5EF4-FFF2-40B4-BE49-F238E27FC236}">
                <a16:creationId xmlns:a16="http://schemas.microsoft.com/office/drawing/2014/main" id="{FBDD4421-534E-3542-AE1B-E7098C33DC31}"/>
              </a:ext>
            </a:extLst>
          </p:cNvPr>
          <p:cNvSpPr txBox="1"/>
          <p:nvPr/>
        </p:nvSpPr>
        <p:spPr>
          <a:xfrm>
            <a:off x="85165" y="1838833"/>
            <a:ext cx="4222032" cy="830997"/>
          </a:xfrm>
          <a:prstGeom prst="rect">
            <a:avLst/>
          </a:prstGeom>
          <a:noFill/>
        </p:spPr>
        <p:txBody>
          <a:bodyPr wrap="square" rtlCol="0">
            <a:spAutoFit/>
          </a:bodyPr>
          <a:lstStyle/>
          <a:p>
            <a:pPr algn="r"/>
            <a:r>
              <a:rPr lang="it-IT" sz="2400" dirty="0">
                <a:solidFill>
                  <a:srgbClr val="FFFFFF"/>
                </a:solidFill>
                <a:latin typeface="Oswald" pitchFamily="2" charset="77"/>
              </a:rPr>
              <a:t>Galileo si inventa una macchina per "rallentare il tempo"</a:t>
            </a:r>
          </a:p>
        </p:txBody>
      </p:sp>
      <p:sp>
        <p:nvSpPr>
          <p:cNvPr id="7" name="CasellaDiTesto 1">
            <a:extLst>
              <a:ext uri="{FF2B5EF4-FFF2-40B4-BE49-F238E27FC236}">
                <a16:creationId xmlns:a16="http://schemas.microsoft.com/office/drawing/2014/main" id="{AAA478BE-D39E-534C-92AC-598B6981FA0C}"/>
              </a:ext>
            </a:extLst>
          </p:cNvPr>
          <p:cNvSpPr txBox="1"/>
          <p:nvPr/>
        </p:nvSpPr>
        <p:spPr>
          <a:xfrm>
            <a:off x="5911625" y="292835"/>
            <a:ext cx="3232375" cy="1323439"/>
          </a:xfrm>
          <a:prstGeom prst="rect">
            <a:avLst/>
          </a:prstGeom>
          <a:noFill/>
        </p:spPr>
        <p:txBody>
          <a:bodyPr wrap="square" rtlCol="0">
            <a:spAutoFit/>
          </a:bodyPr>
          <a:lstStyle/>
          <a:p>
            <a:pPr algn="r"/>
            <a:r>
              <a:rPr lang="it-IT" sz="2000" dirty="0">
                <a:solidFill>
                  <a:srgbClr val="FFFFFF"/>
                </a:solidFill>
                <a:latin typeface="Oswald" pitchFamily="2" charset="77"/>
              </a:rPr>
              <a:t>Ma la velocità finale era troppo alta per non dare risposte inquinate da un certo grado di ambiguità residua</a:t>
            </a:r>
          </a:p>
        </p:txBody>
      </p:sp>
      <p:pic>
        <p:nvPicPr>
          <p:cNvPr id="1026" name="Picture 2" descr="https://upload.wikimedia.org/wikipedia/commons/thumb/0/02/Falling_ball.jpg/250px-Falling_ball.jpg">
            <a:extLst>
              <a:ext uri="{FF2B5EF4-FFF2-40B4-BE49-F238E27FC236}">
                <a16:creationId xmlns:a16="http://schemas.microsoft.com/office/drawing/2014/main" id="{D1D0DEE2-E66A-5342-A716-79EA887E0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812" y="1553927"/>
            <a:ext cx="1429832" cy="480316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1">
            <a:extLst>
              <a:ext uri="{FF2B5EF4-FFF2-40B4-BE49-F238E27FC236}">
                <a16:creationId xmlns:a16="http://schemas.microsoft.com/office/drawing/2014/main" id="{03B9F619-1AEF-6144-9BF5-0060D0DD2FA1}"/>
              </a:ext>
            </a:extLst>
          </p:cNvPr>
          <p:cNvSpPr txBox="1"/>
          <p:nvPr/>
        </p:nvSpPr>
        <p:spPr>
          <a:xfrm>
            <a:off x="3305780" y="3124514"/>
            <a:ext cx="4222032" cy="1200329"/>
          </a:xfrm>
          <a:prstGeom prst="rect">
            <a:avLst/>
          </a:prstGeom>
          <a:noFill/>
        </p:spPr>
        <p:txBody>
          <a:bodyPr wrap="square" rtlCol="0">
            <a:spAutoFit/>
          </a:bodyPr>
          <a:lstStyle/>
          <a:p>
            <a:pPr algn="r"/>
            <a:r>
              <a:rPr lang="it-IT" sz="2400" dirty="0">
                <a:solidFill>
                  <a:srgbClr val="FFFFFF"/>
                </a:solidFill>
                <a:latin typeface="Oswald" pitchFamily="2" charset="77"/>
              </a:rPr>
              <a:t>Scopre che in tempi uguali, gli spazi percorsi crescono in modo quadratico</a:t>
            </a:r>
          </a:p>
        </p:txBody>
      </p:sp>
    </p:spTree>
    <p:extLst>
      <p:ext uri="{BB962C8B-B14F-4D97-AF65-F5344CB8AC3E}">
        <p14:creationId xmlns:p14="http://schemas.microsoft.com/office/powerpoint/2010/main" val="275739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1" nodeType="clickEffect" p14:presetBounceEnd="50000">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14:bounceEnd="50000">
                                          <p:cBhvr additive="base">
                                            <p:cTn id="15" dur="20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16" dur="20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8" fill="hold" nodeType="afterEffect" p14:presetBounceEnd="50000">
                                      <p:stCondLst>
                                        <p:cond delay="0"/>
                                      </p:stCondLst>
                                      <p:childTnLst>
                                        <p:set>
                                          <p:cBhvr>
                                            <p:cTn id="19" dur="1" fill="hold">
                                              <p:stCondLst>
                                                <p:cond delay="0"/>
                                              </p:stCondLst>
                                            </p:cTn>
                                            <p:tgtEl>
                                              <p:spTgt spid="2058"/>
                                            </p:tgtEl>
                                            <p:attrNameLst>
                                              <p:attrName>style.visibility</p:attrName>
                                            </p:attrNameLst>
                                          </p:cBhvr>
                                          <p:to>
                                            <p:strVal val="visible"/>
                                          </p:to>
                                        </p:set>
                                        <p:anim calcmode="lin" valueType="num" p14:bounceEnd="50000">
                                          <p:cBhvr additive="base">
                                            <p:cTn id="20" dur="2000" fill="hold"/>
                                            <p:tgtEl>
                                              <p:spTgt spid="2058"/>
                                            </p:tgtEl>
                                            <p:attrNameLst>
                                              <p:attrName>ppt_x</p:attrName>
                                            </p:attrNameLst>
                                          </p:cBhvr>
                                          <p:tavLst>
                                            <p:tav tm="0">
                                              <p:val>
                                                <p:strVal val="0-#ppt_w/2"/>
                                              </p:val>
                                            </p:tav>
                                            <p:tav tm="100000">
                                              <p:val>
                                                <p:strVal val="#ppt_x"/>
                                              </p:val>
                                            </p:tav>
                                          </p:tavLst>
                                        </p:anim>
                                        <p:anim calcmode="lin" valueType="num" p14:bounceEnd="50000">
                                          <p:cBhvr additive="base">
                                            <p:cTn id="21" dur="20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14:bounceEnd="50000">
                                          <p:cBhvr additive="base">
                                            <p:cTn id="26" dur="20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7"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up)">
                                          <p:cBhvr>
                                            <p:cTn id="32"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7" grpId="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000" fill="hold"/>
                                            <p:tgtEl>
                                              <p:spTgt spid="27"/>
                                            </p:tgtEl>
                                            <p:attrNameLst>
                                              <p:attrName>ppt_x</p:attrName>
                                            </p:attrNameLst>
                                          </p:cBhvr>
                                          <p:tavLst>
                                            <p:tav tm="0">
                                              <p:val>
                                                <p:strVal val="1+#ppt_w/2"/>
                                              </p:val>
                                            </p:tav>
                                            <p:tav tm="100000">
                                              <p:val>
                                                <p:strVal val="#ppt_x"/>
                                              </p:val>
                                            </p:tav>
                                          </p:tavLst>
                                        </p:anim>
                                        <p:anim calcmode="lin" valueType="num">
                                          <p:cBhvr additive="base">
                                            <p:cTn id="16" dur="20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2058"/>
                                            </p:tgtEl>
                                            <p:attrNameLst>
                                              <p:attrName>style.visibility</p:attrName>
                                            </p:attrNameLst>
                                          </p:cBhvr>
                                          <p:to>
                                            <p:strVal val="visible"/>
                                          </p:to>
                                        </p:set>
                                        <p:anim calcmode="lin" valueType="num">
                                          <p:cBhvr additive="base">
                                            <p:cTn id="20" dur="2000" fill="hold"/>
                                            <p:tgtEl>
                                              <p:spTgt spid="2058"/>
                                            </p:tgtEl>
                                            <p:attrNameLst>
                                              <p:attrName>ppt_x</p:attrName>
                                            </p:attrNameLst>
                                          </p:cBhvr>
                                          <p:tavLst>
                                            <p:tav tm="0">
                                              <p:val>
                                                <p:strVal val="0-#ppt_w/2"/>
                                              </p:val>
                                            </p:tav>
                                            <p:tav tm="100000">
                                              <p:val>
                                                <p:strVal val="#ppt_x"/>
                                              </p:val>
                                            </p:tav>
                                          </p:tavLst>
                                        </p:anim>
                                        <p:anim calcmode="lin" valueType="num">
                                          <p:cBhvr additive="base">
                                            <p:cTn id="21" dur="20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2000" fill="hold"/>
                                            <p:tgtEl>
                                              <p:spTgt spid="10"/>
                                            </p:tgtEl>
                                            <p:attrNameLst>
                                              <p:attrName>ppt_x</p:attrName>
                                            </p:attrNameLst>
                                          </p:cBhvr>
                                          <p:tavLst>
                                            <p:tav tm="0">
                                              <p:val>
                                                <p:strVal val="1+#ppt_w/2"/>
                                              </p:val>
                                            </p:tav>
                                            <p:tav tm="100000">
                                              <p:val>
                                                <p:strVal val="#ppt_x"/>
                                              </p:val>
                                            </p:tav>
                                          </p:tavLst>
                                        </p:anim>
                                        <p:anim calcmode="lin" valueType="num">
                                          <p:cBhvr additive="base">
                                            <p:cTn id="27"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wipe(up)">
                                          <p:cBhvr>
                                            <p:cTn id="32"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7" grpId="1"/>
          <p:bldP spid="1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40451</TotalTime>
  <Words>2549</Words>
  <Application>Microsoft Macintosh PowerPoint</Application>
  <PresentationFormat>On-screen Show (4:3)</PresentationFormat>
  <Paragraphs>234</Paragraphs>
  <Slides>50</Slides>
  <Notes>18</Notes>
  <HiddenSlides>0</HiddenSlides>
  <MMClips>5</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ariant>
        <vt:lpstr>Custom Shows</vt:lpstr>
      </vt:variant>
      <vt:variant>
        <vt:i4>1</vt:i4>
      </vt:variant>
    </vt:vector>
  </HeadingPairs>
  <TitlesOfParts>
    <vt:vector size="59" baseType="lpstr">
      <vt:lpstr>Arial</vt:lpstr>
      <vt:lpstr>Arial Rounded MT Bold</vt:lpstr>
      <vt:lpstr>Calibri</vt:lpstr>
      <vt:lpstr>Cambria Math</vt:lpstr>
      <vt:lpstr>Oswald</vt:lpstr>
      <vt:lpstr>Sana</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INFN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Dario Menasce</dc:creator>
  <cp:lastModifiedBy>Microsoft Office User</cp:lastModifiedBy>
  <cp:revision>1374</cp:revision>
  <cp:lastPrinted>2019-03-05T10:10:12Z</cp:lastPrinted>
  <dcterms:created xsi:type="dcterms:W3CDTF">2018-11-29T15:10:46Z</dcterms:created>
  <dcterms:modified xsi:type="dcterms:W3CDTF">2019-04-05T21:24:56Z</dcterms:modified>
</cp:coreProperties>
</file>